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71"/>
  </p:notesMasterIdLst>
  <p:sldIdLst>
    <p:sldId id="256" r:id="rId3"/>
    <p:sldId id="335" r:id="rId4"/>
    <p:sldId id="258" r:id="rId5"/>
    <p:sldId id="259" r:id="rId6"/>
    <p:sldId id="260" r:id="rId7"/>
    <p:sldId id="261" r:id="rId8"/>
    <p:sldId id="262" r:id="rId9"/>
    <p:sldId id="263" r:id="rId10"/>
    <p:sldId id="377" r:id="rId11"/>
    <p:sldId id="374" r:id="rId12"/>
    <p:sldId id="375" r:id="rId13"/>
    <p:sldId id="376" r:id="rId14"/>
    <p:sldId id="264" r:id="rId15"/>
    <p:sldId id="265" r:id="rId16"/>
    <p:sldId id="266" r:id="rId17"/>
    <p:sldId id="267" r:id="rId18"/>
    <p:sldId id="268" r:id="rId19"/>
    <p:sldId id="269" r:id="rId20"/>
    <p:sldId id="270" r:id="rId21"/>
    <p:sldId id="271" r:id="rId22"/>
    <p:sldId id="272" r:id="rId23"/>
    <p:sldId id="273" r:id="rId24"/>
    <p:sldId id="325" r:id="rId25"/>
    <p:sldId id="326" r:id="rId26"/>
    <p:sldId id="327" r:id="rId27"/>
    <p:sldId id="328" r:id="rId28"/>
    <p:sldId id="329" r:id="rId29"/>
    <p:sldId id="330" r:id="rId30"/>
    <p:sldId id="331" r:id="rId31"/>
    <p:sldId id="332" r:id="rId32"/>
    <p:sldId id="333" r:id="rId33"/>
    <p:sldId id="334" r:id="rId34"/>
    <p:sldId id="274" r:id="rId35"/>
    <p:sldId id="275" r:id="rId36"/>
    <p:sldId id="276" r:id="rId37"/>
    <p:sldId id="277" r:id="rId38"/>
    <p:sldId id="355" r:id="rId39"/>
    <p:sldId id="278" r:id="rId40"/>
    <p:sldId id="279" r:id="rId41"/>
    <p:sldId id="336" r:id="rId42"/>
    <p:sldId id="352" r:id="rId43"/>
    <p:sldId id="351" r:id="rId44"/>
    <p:sldId id="350" r:id="rId45"/>
    <p:sldId id="353" r:id="rId46"/>
    <p:sldId id="344" r:id="rId47"/>
    <p:sldId id="338" r:id="rId48"/>
    <p:sldId id="339" r:id="rId49"/>
    <p:sldId id="340" r:id="rId50"/>
    <p:sldId id="354"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281" r:id="rId67"/>
    <p:sldId id="371" r:id="rId68"/>
    <p:sldId id="372" r:id="rId69"/>
    <p:sldId id="280" r:id="rId7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53" autoAdjust="0"/>
    <p:restoredTop sz="94660"/>
  </p:normalViewPr>
  <p:slideViewPr>
    <p:cSldViewPr snapToGrid="0">
      <p:cViewPr varScale="1">
        <p:scale>
          <a:sx n="73" d="100"/>
          <a:sy n="73" d="100"/>
        </p:scale>
        <p:origin x="1230"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53685;&#54633;%20&#47928;&#49436;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Sheet1!$D$1</c:f>
              <c:strCache>
                <c:ptCount val="1"/>
                <c:pt idx="0">
                  <c:v>시작일</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Sheet1!$B$2:$C$10</c:f>
              <c:multiLvlStrCache>
                <c:ptCount val="9"/>
                <c:lvl>
                  <c:pt idx="0">
                    <c:v>타당성 검토</c:v>
                  </c:pt>
                  <c:pt idx="1">
                    <c:v>HTML+CSS</c:v>
                  </c:pt>
                  <c:pt idx="2">
                    <c:v>JavaScript</c:v>
                  </c:pt>
                  <c:pt idx="3">
                    <c:v>DB</c:v>
                  </c:pt>
                  <c:pt idx="4">
                    <c:v>JSP</c:v>
                  </c:pt>
                  <c:pt idx="5">
                    <c:v>Spring</c:v>
                  </c:pt>
                  <c:pt idx="6">
                    <c:v>Web Development</c:v>
                  </c:pt>
                  <c:pt idx="7">
                    <c:v>Machine learning </c:v>
                  </c:pt>
                  <c:pt idx="8">
                    <c:v>TEST</c:v>
                  </c:pt>
                </c:lvl>
                <c:lvl>
                  <c:pt idx="0">
                    <c:v>Requirements Analysis</c:v>
                  </c:pt>
                  <c:pt idx="1">
                    <c:v>Programming</c:v>
                  </c:pt>
                  <c:pt idx="8">
                    <c:v>Testing</c:v>
                  </c:pt>
                </c:lvl>
              </c:multiLvlStrCache>
            </c:multiLvlStrRef>
          </c:cat>
          <c:val>
            <c:numRef>
              <c:f>Sheet1!$D$2:$D$10</c:f>
              <c:numCache>
                <c:formatCode>m/d/yyyy</c:formatCode>
                <c:ptCount val="9"/>
                <c:pt idx="0">
                  <c:v>43534</c:v>
                </c:pt>
                <c:pt idx="1">
                  <c:v>43534</c:v>
                </c:pt>
                <c:pt idx="2">
                  <c:v>43553</c:v>
                </c:pt>
                <c:pt idx="3">
                  <c:v>43556</c:v>
                </c:pt>
                <c:pt idx="4">
                  <c:v>43572</c:v>
                </c:pt>
                <c:pt idx="5">
                  <c:v>43601</c:v>
                </c:pt>
                <c:pt idx="6">
                  <c:v>43630</c:v>
                </c:pt>
                <c:pt idx="7">
                  <c:v>43709</c:v>
                </c:pt>
                <c:pt idx="8">
                  <c:v>43770</c:v>
                </c:pt>
              </c:numCache>
            </c:numRef>
          </c:val>
          <c:extLst>
            <c:ext xmlns:c16="http://schemas.microsoft.com/office/drawing/2014/chart" uri="{C3380CC4-5D6E-409C-BE32-E72D297353CC}">
              <c16:uniqueId val="{00000000-CA3D-48C5-A757-9E641D85D9C7}"/>
            </c:ext>
          </c:extLst>
        </c:ser>
        <c:ser>
          <c:idx val="1"/>
          <c:order val="1"/>
          <c:tx>
            <c:strRef>
              <c:f>Sheet1!$E$1</c:f>
              <c:strCache>
                <c:ptCount val="1"/>
                <c:pt idx="0">
                  <c:v>기간</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no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Sheet1!$B$2:$C$10</c:f>
              <c:multiLvlStrCache>
                <c:ptCount val="9"/>
                <c:lvl>
                  <c:pt idx="0">
                    <c:v>타당성 검토</c:v>
                  </c:pt>
                  <c:pt idx="1">
                    <c:v>HTML+CSS</c:v>
                  </c:pt>
                  <c:pt idx="2">
                    <c:v>JavaScript</c:v>
                  </c:pt>
                  <c:pt idx="3">
                    <c:v>DB</c:v>
                  </c:pt>
                  <c:pt idx="4">
                    <c:v>JSP</c:v>
                  </c:pt>
                  <c:pt idx="5">
                    <c:v>Spring</c:v>
                  </c:pt>
                  <c:pt idx="6">
                    <c:v>Web Development</c:v>
                  </c:pt>
                  <c:pt idx="7">
                    <c:v>Machine learning </c:v>
                  </c:pt>
                  <c:pt idx="8">
                    <c:v>TEST</c:v>
                  </c:pt>
                </c:lvl>
                <c:lvl>
                  <c:pt idx="0">
                    <c:v>Requirements Analysis</c:v>
                  </c:pt>
                  <c:pt idx="1">
                    <c:v>Programming</c:v>
                  </c:pt>
                  <c:pt idx="8">
                    <c:v>Testing</c:v>
                  </c:pt>
                </c:lvl>
              </c:multiLvlStrCache>
            </c:multiLvlStrRef>
          </c:cat>
          <c:val>
            <c:numRef>
              <c:f>Sheet1!$E$2:$E$10</c:f>
              <c:numCache>
                <c:formatCode>General</c:formatCode>
                <c:ptCount val="9"/>
                <c:pt idx="0">
                  <c:v>30</c:v>
                </c:pt>
                <c:pt idx="1">
                  <c:v>20</c:v>
                </c:pt>
                <c:pt idx="2">
                  <c:v>20</c:v>
                </c:pt>
                <c:pt idx="3">
                  <c:v>30</c:v>
                </c:pt>
                <c:pt idx="4">
                  <c:v>30</c:v>
                </c:pt>
                <c:pt idx="5">
                  <c:v>30</c:v>
                </c:pt>
                <c:pt idx="6">
                  <c:v>78</c:v>
                </c:pt>
                <c:pt idx="7">
                  <c:v>62</c:v>
                </c:pt>
                <c:pt idx="8">
                  <c:v>30</c:v>
                </c:pt>
              </c:numCache>
            </c:numRef>
          </c:val>
          <c:extLst>
            <c:ext xmlns:c16="http://schemas.microsoft.com/office/drawing/2014/chart" uri="{C3380CC4-5D6E-409C-BE32-E72D297353CC}">
              <c16:uniqueId val="{00000001-CA3D-48C5-A757-9E641D85D9C7}"/>
            </c:ext>
          </c:extLst>
        </c:ser>
        <c:ser>
          <c:idx val="2"/>
          <c:order val="2"/>
          <c:tx>
            <c:strRef>
              <c:f>Sheet1!$F$1</c:f>
              <c:strCache>
                <c:ptCount val="1"/>
                <c:pt idx="0">
                  <c:v>종료일</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Sheet1!$B$2:$C$10</c:f>
              <c:multiLvlStrCache>
                <c:ptCount val="9"/>
                <c:lvl>
                  <c:pt idx="0">
                    <c:v>타당성 검토</c:v>
                  </c:pt>
                  <c:pt idx="1">
                    <c:v>HTML+CSS</c:v>
                  </c:pt>
                  <c:pt idx="2">
                    <c:v>JavaScript</c:v>
                  </c:pt>
                  <c:pt idx="3">
                    <c:v>DB</c:v>
                  </c:pt>
                  <c:pt idx="4">
                    <c:v>JSP</c:v>
                  </c:pt>
                  <c:pt idx="5">
                    <c:v>Spring</c:v>
                  </c:pt>
                  <c:pt idx="6">
                    <c:v>Web Development</c:v>
                  </c:pt>
                  <c:pt idx="7">
                    <c:v>Machine learning </c:v>
                  </c:pt>
                  <c:pt idx="8">
                    <c:v>TEST</c:v>
                  </c:pt>
                </c:lvl>
                <c:lvl>
                  <c:pt idx="0">
                    <c:v>Requirements Analysis</c:v>
                  </c:pt>
                  <c:pt idx="1">
                    <c:v>Programming</c:v>
                  </c:pt>
                  <c:pt idx="8">
                    <c:v>Testing</c:v>
                  </c:pt>
                </c:lvl>
              </c:multiLvlStrCache>
            </c:multiLvlStrRef>
          </c:cat>
          <c:val>
            <c:numRef>
              <c:f>Sheet1!$F$2:$F$10</c:f>
              <c:numCache>
                <c:formatCode>m/d/yyyy</c:formatCode>
                <c:ptCount val="9"/>
                <c:pt idx="0">
                  <c:v>43563</c:v>
                </c:pt>
                <c:pt idx="1">
                  <c:v>43553</c:v>
                </c:pt>
                <c:pt idx="2">
                  <c:v>43572</c:v>
                </c:pt>
                <c:pt idx="3">
                  <c:v>43585</c:v>
                </c:pt>
                <c:pt idx="4">
                  <c:v>43601</c:v>
                </c:pt>
                <c:pt idx="5">
                  <c:v>43630</c:v>
                </c:pt>
                <c:pt idx="6">
                  <c:v>43707</c:v>
                </c:pt>
                <c:pt idx="7">
                  <c:v>43770</c:v>
                </c:pt>
                <c:pt idx="8">
                  <c:v>43799</c:v>
                </c:pt>
              </c:numCache>
            </c:numRef>
          </c:val>
          <c:extLst>
            <c:ext xmlns:c16="http://schemas.microsoft.com/office/drawing/2014/chart" uri="{C3380CC4-5D6E-409C-BE32-E72D297353CC}">
              <c16:uniqueId val="{00000002-CA3D-48C5-A757-9E641D85D9C7}"/>
            </c:ext>
          </c:extLst>
        </c:ser>
        <c:dLbls>
          <c:showLegendKey val="0"/>
          <c:showVal val="0"/>
          <c:showCatName val="0"/>
          <c:showSerName val="0"/>
          <c:showPercent val="0"/>
          <c:showBubbleSize val="0"/>
        </c:dLbls>
        <c:gapWidth val="150"/>
        <c:overlap val="100"/>
        <c:axId val="458243296"/>
        <c:axId val="458243624"/>
      </c:barChart>
      <c:catAx>
        <c:axId val="45824329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58243624"/>
        <c:crosses val="autoZero"/>
        <c:auto val="1"/>
        <c:lblAlgn val="ctr"/>
        <c:lblOffset val="100"/>
        <c:noMultiLvlLbl val="0"/>
      </c:catAx>
      <c:valAx>
        <c:axId val="458243624"/>
        <c:scaling>
          <c:orientation val="minMax"/>
          <c:max val="43814"/>
          <c:min val="43505"/>
        </c:scaling>
        <c:delete val="0"/>
        <c:axPos val="t"/>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58243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맑은 고딕"/>
      </a:defRPr>
    </a:lvl1pPr>
    <a:lvl2pPr indent="228600" latinLnBrk="0">
      <a:defRPr sz="1200">
        <a:latin typeface="+mj-lt"/>
        <a:ea typeface="+mj-ea"/>
        <a:cs typeface="+mj-cs"/>
        <a:sym typeface="맑은 고딕"/>
      </a:defRPr>
    </a:lvl2pPr>
    <a:lvl3pPr indent="457200" latinLnBrk="0">
      <a:defRPr sz="1200">
        <a:latin typeface="+mj-lt"/>
        <a:ea typeface="+mj-ea"/>
        <a:cs typeface="+mj-cs"/>
        <a:sym typeface="맑은 고딕"/>
      </a:defRPr>
    </a:lvl3pPr>
    <a:lvl4pPr indent="685800" latinLnBrk="0">
      <a:defRPr sz="1200">
        <a:latin typeface="+mj-lt"/>
        <a:ea typeface="+mj-ea"/>
        <a:cs typeface="+mj-cs"/>
        <a:sym typeface="맑은 고딕"/>
      </a:defRPr>
    </a:lvl4pPr>
    <a:lvl5pPr indent="914400" latinLnBrk="0">
      <a:defRPr sz="1200">
        <a:latin typeface="+mj-lt"/>
        <a:ea typeface="+mj-ea"/>
        <a:cs typeface="+mj-cs"/>
        <a:sym typeface="맑은 고딕"/>
      </a:defRPr>
    </a:lvl5pPr>
    <a:lvl6pPr indent="1143000" latinLnBrk="0">
      <a:defRPr sz="1200">
        <a:latin typeface="+mj-lt"/>
        <a:ea typeface="+mj-ea"/>
        <a:cs typeface="+mj-cs"/>
        <a:sym typeface="맑은 고딕"/>
      </a:defRPr>
    </a:lvl6pPr>
    <a:lvl7pPr indent="1371600" latinLnBrk="0">
      <a:defRPr sz="1200">
        <a:latin typeface="+mj-lt"/>
        <a:ea typeface="+mj-ea"/>
        <a:cs typeface="+mj-cs"/>
        <a:sym typeface="맑은 고딕"/>
      </a:defRPr>
    </a:lvl7pPr>
    <a:lvl8pPr indent="1600200" latinLnBrk="0">
      <a:defRPr sz="1200">
        <a:latin typeface="+mj-lt"/>
        <a:ea typeface="+mj-ea"/>
        <a:cs typeface="+mj-cs"/>
        <a:sym typeface="맑은 고딕"/>
      </a:defRPr>
    </a:lvl8pPr>
    <a:lvl9pPr indent="1828800" latinLnBrk="0">
      <a:defRPr sz="1200">
        <a:latin typeface="+mj-lt"/>
        <a:ea typeface="+mj-ea"/>
        <a:cs typeface="+mj-cs"/>
        <a:sym typeface="맑은 고딕"/>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1067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3643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제목 슬라이드 0">
    <p:spTree>
      <p:nvGrpSpPr>
        <p:cNvPr id="1" name=""/>
        <p:cNvGrpSpPr/>
        <p:nvPr/>
      </p:nvGrpSpPr>
      <p:grpSpPr>
        <a:xfrm>
          <a:off x="0" y="0"/>
          <a:ext cx="0" cy="0"/>
          <a:chOff x="0" y="0"/>
          <a:chExt cx="0" cy="0"/>
        </a:xfrm>
      </p:grpSpPr>
      <p:sp>
        <p:nvSpPr>
          <p:cNvPr id="20" name="제목 텍스트"/>
          <p:cNvSpPr txBox="1">
            <a:spLocks noGrp="1"/>
          </p:cNvSpPr>
          <p:nvPr>
            <p:ph type="title"/>
          </p:nvPr>
        </p:nvSpPr>
        <p:spPr>
          <a:xfrm>
            <a:off x="1524000" y="1122362"/>
            <a:ext cx="9144000" cy="2387601"/>
          </a:xfrm>
          <a:prstGeom prst="rect">
            <a:avLst/>
          </a:prstGeom>
        </p:spPr>
        <p:txBody>
          <a:bodyPr anchor="b"/>
          <a:lstStyle>
            <a:lvl1pPr algn="ctr">
              <a:defRPr sz="6000">
                <a:solidFill>
                  <a:srgbClr val="FFFFFF"/>
                </a:solidFill>
              </a:defRPr>
            </a:lvl1pPr>
          </a:lstStyle>
          <a:p>
            <a:r>
              <a:t>제목 텍스트</a:t>
            </a:r>
          </a:p>
        </p:txBody>
      </p:sp>
      <p:sp>
        <p:nvSpPr>
          <p:cNvPr id="21" name="본문 첫 번째 줄…"/>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solidFill>
                  <a:srgbClr val="FFFFFF"/>
                </a:solidFill>
              </a:defRPr>
            </a:lvl1pPr>
            <a:lvl2pPr marL="0" indent="0" algn="ctr">
              <a:buSzTx/>
              <a:buFontTx/>
              <a:buNone/>
              <a:defRPr sz="2400">
                <a:solidFill>
                  <a:srgbClr val="FFFFFF"/>
                </a:solidFill>
              </a:defRPr>
            </a:lvl2pPr>
            <a:lvl3pPr marL="0" indent="0" algn="ctr">
              <a:buSzTx/>
              <a:buFontTx/>
              <a:buNone/>
              <a:defRPr sz="2400">
                <a:solidFill>
                  <a:srgbClr val="FFFFFF"/>
                </a:solidFill>
              </a:defRPr>
            </a:lvl3pPr>
            <a:lvl4pPr marL="0" indent="0" algn="ctr">
              <a:buSzTx/>
              <a:buFontTx/>
              <a:buNone/>
              <a:defRPr sz="2400">
                <a:solidFill>
                  <a:srgbClr val="FFFFFF"/>
                </a:solidFill>
              </a:defRPr>
            </a:lvl4pPr>
            <a:lvl5pPr marL="0" indent="0" algn="ctr">
              <a:buSzTx/>
              <a:buFontTx/>
              <a:buNone/>
              <a:defRPr sz="2400">
                <a:solidFill>
                  <a:srgbClr val="FFFFFF"/>
                </a:solidFill>
              </a:defRPr>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2" name="슬라이드 번호"/>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캡션 있는 그림">
    <p:spTree>
      <p:nvGrpSpPr>
        <p:cNvPr id="1" name=""/>
        <p:cNvGrpSpPr/>
        <p:nvPr/>
      </p:nvGrpSpPr>
      <p:grpSpPr>
        <a:xfrm>
          <a:off x="0" y="0"/>
          <a:ext cx="0" cy="0"/>
          <a:chOff x="0" y="0"/>
          <a:chExt cx="0" cy="0"/>
        </a:xfrm>
      </p:grpSpPr>
      <p:sp>
        <p:nvSpPr>
          <p:cNvPr id="109" name="제목 텍스트"/>
          <p:cNvSpPr txBox="1">
            <a:spLocks noGrp="1"/>
          </p:cNvSpPr>
          <p:nvPr>
            <p:ph type="title"/>
          </p:nvPr>
        </p:nvSpPr>
        <p:spPr>
          <a:xfrm>
            <a:off x="839787" y="457200"/>
            <a:ext cx="3932240" cy="1600200"/>
          </a:xfrm>
          <a:prstGeom prst="rect">
            <a:avLst/>
          </a:prstGeom>
        </p:spPr>
        <p:txBody>
          <a:bodyPr anchor="b"/>
          <a:lstStyle>
            <a:lvl1pPr>
              <a:defRPr sz="3200"/>
            </a:lvl1pPr>
          </a:lstStyle>
          <a:p>
            <a:r>
              <a:t>제목 텍스트</a:t>
            </a:r>
          </a:p>
        </p:txBody>
      </p:sp>
      <p:sp>
        <p:nvSpPr>
          <p:cNvPr id="110" name="그림 개체 틀 2"/>
          <p:cNvSpPr>
            <a:spLocks noGrp="1"/>
          </p:cNvSpPr>
          <p:nvPr>
            <p:ph type="pic" sz="half" idx="13"/>
          </p:nvPr>
        </p:nvSpPr>
        <p:spPr>
          <a:xfrm>
            <a:off x="5183187" y="987425"/>
            <a:ext cx="6172202" cy="4873625"/>
          </a:xfrm>
          <a:prstGeom prst="rect">
            <a:avLst/>
          </a:prstGeom>
        </p:spPr>
        <p:txBody>
          <a:bodyPr lIns="91439" tIns="45719" rIns="91439" bIns="45719">
            <a:noAutofit/>
          </a:bodyPr>
          <a:lstStyle/>
          <a:p>
            <a:endParaRPr/>
          </a:p>
        </p:txBody>
      </p:sp>
      <p:sp>
        <p:nvSpPr>
          <p:cNvPr id="111" name="본문 첫 번째 줄…"/>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77EA07-30DE-475C-A250-03E2D0DCC7A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6778AA07-3E73-4D3B-9670-EA226B87D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514A6F0-677E-45D8-B5E9-24E7E12857D5}"/>
              </a:ext>
            </a:extLst>
          </p:cNvPr>
          <p:cNvSpPr>
            <a:spLocks noGrp="1"/>
          </p:cNvSpPr>
          <p:nvPr>
            <p:ph type="dt" sz="half" idx="10"/>
          </p:nvPr>
        </p:nvSpPr>
        <p:spPr/>
        <p:txBody>
          <a:bodyPr/>
          <a:lstStyle/>
          <a:p>
            <a:fld id="{23F58C76-E21F-4E59-A39A-7318487893B6}" type="datetimeFigureOut">
              <a:rPr lang="ko-KR" altLang="en-US" smtClean="0"/>
              <a:t>2019-10-07</a:t>
            </a:fld>
            <a:endParaRPr lang="ko-KR" altLang="en-US"/>
          </a:p>
        </p:txBody>
      </p:sp>
      <p:sp>
        <p:nvSpPr>
          <p:cNvPr id="5" name="바닥글 개체 틀 4">
            <a:extLst>
              <a:ext uri="{FF2B5EF4-FFF2-40B4-BE49-F238E27FC236}">
                <a16:creationId xmlns:a16="http://schemas.microsoft.com/office/drawing/2014/main" id="{2510DBAE-A2A4-4925-9F85-775528DC345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3651260-78A2-4C06-9CB5-C3A69BB93D0C}"/>
              </a:ext>
            </a:extLst>
          </p:cNvPr>
          <p:cNvSpPr>
            <a:spLocks noGrp="1"/>
          </p:cNvSpPr>
          <p:nvPr>
            <p:ph type="sldNum" sz="quarter" idx="12"/>
          </p:nvPr>
        </p:nvSpPr>
        <p:spPr/>
        <p:txBody>
          <a:bodyPr/>
          <a:lstStyle/>
          <a:p>
            <a:fld id="{5B986ADC-C98E-4E0F-881C-D6D6DEB637B0}" type="slidenum">
              <a:rPr lang="ko-KR" altLang="en-US" smtClean="0"/>
              <a:t>‹#›</a:t>
            </a:fld>
            <a:endParaRPr lang="ko-KR" altLang="en-US"/>
          </a:p>
        </p:txBody>
      </p:sp>
    </p:spTree>
    <p:extLst>
      <p:ext uri="{BB962C8B-B14F-4D97-AF65-F5344CB8AC3E}">
        <p14:creationId xmlns:p14="http://schemas.microsoft.com/office/powerpoint/2010/main" val="3687491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0D6C0B-7DA5-4B93-8771-170DFE4C8B3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B5F66B-AD4E-4C13-9D09-95C3275B2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554E563-4492-42E0-8BD6-07B5CAB33B5A}"/>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5" name="바닥글 개체 틀 4">
            <a:extLst>
              <a:ext uri="{FF2B5EF4-FFF2-40B4-BE49-F238E27FC236}">
                <a16:creationId xmlns:a16="http://schemas.microsoft.com/office/drawing/2014/main" id="{76E10432-60B5-4087-9DB6-B9B40E013F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C3A12F9-FAEC-4B8E-AC50-296CC98C80A9}"/>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1354808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FE3DC5-DC77-4C1B-B177-5F402012662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23085C8-6F73-4367-AF20-96B48FCC5D94}"/>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62C7F5F-4CD8-4CA6-B22F-7FF5E8CF406C}"/>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5" name="바닥글 개체 틀 4">
            <a:extLst>
              <a:ext uri="{FF2B5EF4-FFF2-40B4-BE49-F238E27FC236}">
                <a16:creationId xmlns:a16="http://schemas.microsoft.com/office/drawing/2014/main" id="{70BCEA9E-CA85-4F4C-ABBE-B2D85F122D5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BC7550E-06D0-4A88-A070-F7F141E6361B}"/>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4108068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497A90-4EC2-4C88-BD68-B9B201E0821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124B073-EE5F-4574-A0C4-8EAEC42C0A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FB5172D-2C92-43D2-BD3D-78B08E51239D}"/>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5" name="바닥글 개체 틀 4">
            <a:extLst>
              <a:ext uri="{FF2B5EF4-FFF2-40B4-BE49-F238E27FC236}">
                <a16:creationId xmlns:a16="http://schemas.microsoft.com/office/drawing/2014/main" id="{DD17D7A8-3B60-4EA5-8D76-632DD3C8D91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E6AF718-F873-4BDC-97D0-15AEF6BD6066}"/>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292585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06B7F9-3C2C-4604-A170-766F97D0F4E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E04C464-28C8-4BED-8FAE-4E06219A659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FB0F8CC-9DE7-44F0-BAD9-482EF39D3F7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2435000E-9782-4EF2-B5BE-29059A292C4D}"/>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6" name="바닥글 개체 틀 5">
            <a:extLst>
              <a:ext uri="{FF2B5EF4-FFF2-40B4-BE49-F238E27FC236}">
                <a16:creationId xmlns:a16="http://schemas.microsoft.com/office/drawing/2014/main" id="{52BD04DC-308A-4A0E-ADF1-C1FA88935A2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EBC2093-E680-4497-8AA4-528685040878}"/>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1360811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17FA19-8D87-45C2-8EC7-0BFC62E072C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10A35D2-F297-4CE4-A09F-D85DE9E50C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61949B5-82E8-4E74-8F46-11915237002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54C7910-E747-4880-9B97-2A66A21E0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DFB4E02D-C4D8-4CC8-90F3-8FBBA2A6449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E3EBEA7A-AFB6-4B82-88A1-33E614C917B7}"/>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8" name="바닥글 개체 틀 7">
            <a:extLst>
              <a:ext uri="{FF2B5EF4-FFF2-40B4-BE49-F238E27FC236}">
                <a16:creationId xmlns:a16="http://schemas.microsoft.com/office/drawing/2014/main" id="{23AEBC52-29CA-4CB5-86A1-DF580FA5F19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70A3AC5-22E7-46E5-88F0-63AE8688FE05}"/>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2886172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008872-C0E5-48DB-9DAD-53B5CC4536C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09B8E1B-4F6E-41D6-9762-5C3E99245178}"/>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4" name="바닥글 개체 틀 3">
            <a:extLst>
              <a:ext uri="{FF2B5EF4-FFF2-40B4-BE49-F238E27FC236}">
                <a16:creationId xmlns:a16="http://schemas.microsoft.com/office/drawing/2014/main" id="{ADB6FE33-5259-4D0B-9ECF-5A8DC8AC1A65}"/>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E953997-938B-4C6D-B942-C5CAC980952E}"/>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2846394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7F4C947-DBB3-4EF6-A647-9244A38C0675}"/>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3" name="바닥글 개체 틀 2">
            <a:extLst>
              <a:ext uri="{FF2B5EF4-FFF2-40B4-BE49-F238E27FC236}">
                <a16:creationId xmlns:a16="http://schemas.microsoft.com/office/drawing/2014/main" id="{5DC31864-1820-4A25-8802-DE16B48D325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7516A276-23CF-4715-AE86-9FCACC686FEB}"/>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3417231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1658B7-43E8-48D2-8AD6-F37DFE4A24B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429FE62-DA75-421F-A1E4-4493BF4D2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850F15BF-AB66-4803-9BD9-80A3BE6E4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0A25D5E-083C-4407-BEC2-FE57E0227DF2}"/>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6" name="바닥글 개체 틀 5">
            <a:extLst>
              <a:ext uri="{FF2B5EF4-FFF2-40B4-BE49-F238E27FC236}">
                <a16:creationId xmlns:a16="http://schemas.microsoft.com/office/drawing/2014/main" id="{0CD1A21B-56DC-4FF1-8E05-69CFE73299C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B804E70-EDF6-44CC-ABDD-534557E5047C}"/>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853440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내용">
    <p:spTree>
      <p:nvGrpSpPr>
        <p:cNvPr id="1" name=""/>
        <p:cNvGrpSpPr/>
        <p:nvPr/>
      </p:nvGrpSpPr>
      <p:grpSpPr>
        <a:xfrm>
          <a:off x="0" y="0"/>
          <a:ext cx="0" cy="0"/>
          <a:chOff x="0" y="0"/>
          <a:chExt cx="0" cy="0"/>
        </a:xfrm>
      </p:grpSpPr>
      <p:sp>
        <p:nvSpPr>
          <p:cNvPr id="29" name="제목 텍스트"/>
          <p:cNvSpPr txBox="1">
            <a:spLocks noGrp="1"/>
          </p:cNvSpPr>
          <p:nvPr>
            <p:ph type="title"/>
          </p:nvPr>
        </p:nvSpPr>
        <p:spPr>
          <a:prstGeom prst="rect">
            <a:avLst/>
          </a:prstGeom>
        </p:spPr>
        <p:txBody>
          <a:bodyPr/>
          <a:lstStyle/>
          <a:p>
            <a:r>
              <a:t>제목 텍스트</a:t>
            </a:r>
          </a:p>
        </p:txBody>
      </p:sp>
      <p:sp>
        <p:nvSpPr>
          <p:cNvPr id="30" name="본문 첫 번째 줄…"/>
          <p:cNvSpPr txBox="1">
            <a:spLocks noGrp="1"/>
          </p:cNvSpPr>
          <p:nvPr>
            <p:ph type="body"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70A220-8E1D-4107-87E0-8BF38E11866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BD9DFE62-94E5-451E-B9FE-E2B1AB811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30B41B9-180D-4D71-9D01-09331CDB2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E922892-0AB0-46A4-A7A0-83786821F29D}"/>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6" name="바닥글 개체 틀 5">
            <a:extLst>
              <a:ext uri="{FF2B5EF4-FFF2-40B4-BE49-F238E27FC236}">
                <a16:creationId xmlns:a16="http://schemas.microsoft.com/office/drawing/2014/main" id="{CC76A09C-5856-4347-B502-D77C983CB35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BE0747A-10ED-4A76-B888-85A616EBDBA6}"/>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3743918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5C4C95-B2B9-48D4-A3DE-99E585D2433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C1A209A-82B2-4C0B-AFF3-1DFDF0BE002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0D3B11-9895-4A25-AC4E-CC7C26FCC074}"/>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5" name="바닥글 개체 틀 4">
            <a:extLst>
              <a:ext uri="{FF2B5EF4-FFF2-40B4-BE49-F238E27FC236}">
                <a16:creationId xmlns:a16="http://schemas.microsoft.com/office/drawing/2014/main" id="{EF85BCCD-3A9C-4472-8B1A-DE3E68F1504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E1E207D-5A95-4105-935D-B497263C5D29}"/>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4162322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A4DD23F-4C47-43F4-A692-6A0F60DA02A8}"/>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D150F43-88C9-4D46-9511-D6351B0FD56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FE7701A-78DC-45C9-B85D-6B3B6635F100}"/>
              </a:ext>
            </a:extLst>
          </p:cNvPr>
          <p:cNvSpPr>
            <a:spLocks noGrp="1"/>
          </p:cNvSpPr>
          <p:nvPr>
            <p:ph type="dt" sz="half" idx="10"/>
          </p:nvPr>
        </p:nvSpPr>
        <p:spPr/>
        <p:txBody>
          <a:bodyPr/>
          <a:lstStyle/>
          <a:p>
            <a:fld id="{6DDBEFF2-B0CB-4439-B97D-B36956931DE3}" type="datetimeFigureOut">
              <a:rPr lang="ko-KR" altLang="en-US" smtClean="0"/>
              <a:t>2019-10-07</a:t>
            </a:fld>
            <a:endParaRPr lang="ko-KR" altLang="en-US"/>
          </a:p>
        </p:txBody>
      </p:sp>
      <p:sp>
        <p:nvSpPr>
          <p:cNvPr id="5" name="바닥글 개체 틀 4">
            <a:extLst>
              <a:ext uri="{FF2B5EF4-FFF2-40B4-BE49-F238E27FC236}">
                <a16:creationId xmlns:a16="http://schemas.microsoft.com/office/drawing/2014/main" id="{E275FBDB-7F77-4677-82FD-62CF188DE20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F84AB4-08D4-40E2-A405-33D2DA4D3699}"/>
              </a:ext>
            </a:extLst>
          </p:cNvPr>
          <p:cNvSpPr>
            <a:spLocks noGrp="1"/>
          </p:cNvSpPr>
          <p:nvPr>
            <p:ph type="sldNum" sz="quarter" idx="12"/>
          </p:nvPr>
        </p:nvSpPr>
        <p:spPr/>
        <p:txBody>
          <a:body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2434547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및 내용 0">
    <p:bg>
      <p:bgPr>
        <a:solidFill>
          <a:srgbClr val="404040"/>
        </a:solidFill>
        <a:effectLst/>
      </p:bgPr>
    </p:bg>
    <p:spTree>
      <p:nvGrpSpPr>
        <p:cNvPr id="1" name=""/>
        <p:cNvGrpSpPr/>
        <p:nvPr/>
      </p:nvGrpSpPr>
      <p:grpSpPr>
        <a:xfrm>
          <a:off x="0" y="0"/>
          <a:ext cx="0" cy="0"/>
          <a:chOff x="0" y="0"/>
          <a:chExt cx="0" cy="0"/>
        </a:xfrm>
      </p:grpSpPr>
      <p:sp>
        <p:nvSpPr>
          <p:cNvPr id="38" name="제목 텍스트"/>
          <p:cNvSpPr txBox="1">
            <a:spLocks noGrp="1"/>
          </p:cNvSpPr>
          <p:nvPr>
            <p:ph type="title"/>
          </p:nvPr>
        </p:nvSpPr>
        <p:spPr>
          <a:prstGeom prst="rect">
            <a:avLst/>
          </a:prstGeom>
        </p:spPr>
        <p:txBody>
          <a:bodyPr/>
          <a:lstStyle>
            <a:lvl1pPr>
              <a:defRPr>
                <a:solidFill>
                  <a:srgbClr val="FFFFFF"/>
                </a:solidFill>
              </a:defRPr>
            </a:lvl1pPr>
          </a:lstStyle>
          <a:p>
            <a:r>
              <a:t>제목 텍스트</a:t>
            </a:r>
          </a:p>
        </p:txBody>
      </p:sp>
      <p:sp>
        <p:nvSpPr>
          <p:cNvPr id="39" name="본문 첫 번째 줄…"/>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0" name="슬라이드 번호"/>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구역 머리글">
    <p:spTree>
      <p:nvGrpSpPr>
        <p:cNvPr id="1" name=""/>
        <p:cNvGrpSpPr/>
        <p:nvPr/>
      </p:nvGrpSpPr>
      <p:grpSpPr>
        <a:xfrm>
          <a:off x="0" y="0"/>
          <a:ext cx="0" cy="0"/>
          <a:chOff x="0" y="0"/>
          <a:chExt cx="0" cy="0"/>
        </a:xfrm>
      </p:grpSpPr>
      <p:sp>
        <p:nvSpPr>
          <p:cNvPr id="56" name="제목 텍스트"/>
          <p:cNvSpPr txBox="1">
            <a:spLocks noGrp="1"/>
          </p:cNvSpPr>
          <p:nvPr>
            <p:ph type="title"/>
          </p:nvPr>
        </p:nvSpPr>
        <p:spPr>
          <a:xfrm>
            <a:off x="831850" y="1709738"/>
            <a:ext cx="10515600" cy="2852737"/>
          </a:xfrm>
          <a:prstGeom prst="rect">
            <a:avLst/>
          </a:prstGeom>
        </p:spPr>
        <p:txBody>
          <a:bodyPr anchor="b"/>
          <a:lstStyle>
            <a:lvl1pPr>
              <a:defRPr sz="6000"/>
            </a:lvl1pPr>
          </a:lstStyle>
          <a:p>
            <a:r>
              <a:t>제목 텍스트</a:t>
            </a:r>
          </a:p>
        </p:txBody>
      </p:sp>
      <p:sp>
        <p:nvSpPr>
          <p:cNvPr id="57" name="본문 첫 번째 줄…"/>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콘텐츠 2개">
    <p:spTree>
      <p:nvGrpSpPr>
        <p:cNvPr id="1" name=""/>
        <p:cNvGrpSpPr/>
        <p:nvPr/>
      </p:nvGrpSpPr>
      <p:grpSpPr>
        <a:xfrm>
          <a:off x="0" y="0"/>
          <a:ext cx="0" cy="0"/>
          <a:chOff x="0" y="0"/>
          <a:chExt cx="0" cy="0"/>
        </a:xfrm>
      </p:grpSpPr>
      <p:sp>
        <p:nvSpPr>
          <p:cNvPr id="65" name="제목 텍스트"/>
          <p:cNvSpPr txBox="1">
            <a:spLocks noGrp="1"/>
          </p:cNvSpPr>
          <p:nvPr>
            <p:ph type="title"/>
          </p:nvPr>
        </p:nvSpPr>
        <p:spPr>
          <a:prstGeom prst="rect">
            <a:avLst/>
          </a:prstGeom>
        </p:spPr>
        <p:txBody>
          <a:bodyPr/>
          <a:lstStyle/>
          <a:p>
            <a:r>
              <a:t>제목 텍스트</a:t>
            </a:r>
          </a:p>
        </p:txBody>
      </p:sp>
      <p:sp>
        <p:nvSpPr>
          <p:cNvPr id="66" name="본문 첫 번째 줄…"/>
          <p:cNvSpPr txBox="1">
            <a:spLocks noGrp="1"/>
          </p:cNvSpPr>
          <p:nvPr>
            <p:ph type="body" sz="half" idx="1"/>
          </p:nvPr>
        </p:nvSpPr>
        <p:spPr>
          <a:xfrm>
            <a:off x="838200" y="1825625"/>
            <a:ext cx="5181600" cy="4351338"/>
          </a:xfrm>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비교">
    <p:spTree>
      <p:nvGrpSpPr>
        <p:cNvPr id="1" name=""/>
        <p:cNvGrpSpPr/>
        <p:nvPr/>
      </p:nvGrpSpPr>
      <p:grpSpPr>
        <a:xfrm>
          <a:off x="0" y="0"/>
          <a:ext cx="0" cy="0"/>
          <a:chOff x="0" y="0"/>
          <a:chExt cx="0" cy="0"/>
        </a:xfrm>
      </p:grpSpPr>
      <p:sp>
        <p:nvSpPr>
          <p:cNvPr id="74" name="제목 텍스트"/>
          <p:cNvSpPr txBox="1">
            <a:spLocks noGrp="1"/>
          </p:cNvSpPr>
          <p:nvPr>
            <p:ph type="title"/>
          </p:nvPr>
        </p:nvSpPr>
        <p:spPr>
          <a:xfrm>
            <a:off x="839787" y="365125"/>
            <a:ext cx="10515601" cy="1325563"/>
          </a:xfrm>
          <a:prstGeom prst="rect">
            <a:avLst/>
          </a:prstGeom>
        </p:spPr>
        <p:txBody>
          <a:bodyPr/>
          <a:lstStyle/>
          <a:p>
            <a:r>
              <a:t>제목 텍스트</a:t>
            </a:r>
          </a:p>
        </p:txBody>
      </p:sp>
      <p:sp>
        <p:nvSpPr>
          <p:cNvPr id="75" name="본문 첫 번째 줄…"/>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6" name="텍스트 개체 틀 4"/>
          <p:cNvSpPr>
            <a:spLocks noGrp="1"/>
          </p:cNvSpPr>
          <p:nvPr>
            <p:ph type="body" sz="quarter" idx="13"/>
          </p:nvPr>
        </p:nvSpPr>
        <p:spPr>
          <a:xfrm>
            <a:off x="6172200" y="1681163"/>
            <a:ext cx="5183188" cy="823914"/>
          </a:xfrm>
          <a:prstGeom prst="rect">
            <a:avLst/>
          </a:prstGeom>
        </p:spPr>
        <p:txBody>
          <a:bodyPr anchor="b"/>
          <a:lstStyle/>
          <a:p>
            <a:endParaRPr/>
          </a:p>
        </p:txBody>
      </p:sp>
      <p:sp>
        <p:nvSpPr>
          <p:cNvPr id="7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제목만">
    <p:spTree>
      <p:nvGrpSpPr>
        <p:cNvPr id="1" name=""/>
        <p:cNvGrpSpPr/>
        <p:nvPr/>
      </p:nvGrpSpPr>
      <p:grpSpPr>
        <a:xfrm>
          <a:off x="0" y="0"/>
          <a:ext cx="0" cy="0"/>
          <a:chOff x="0" y="0"/>
          <a:chExt cx="0" cy="0"/>
        </a:xfrm>
      </p:grpSpPr>
      <p:sp>
        <p:nvSpPr>
          <p:cNvPr id="84" name="제목 텍스트"/>
          <p:cNvSpPr txBox="1">
            <a:spLocks noGrp="1"/>
          </p:cNvSpPr>
          <p:nvPr>
            <p:ph type="title"/>
          </p:nvPr>
        </p:nvSpPr>
        <p:spPr>
          <a:prstGeom prst="rect">
            <a:avLst/>
          </a:prstGeom>
        </p:spPr>
        <p:txBody>
          <a:bodyPr/>
          <a:lstStyle/>
          <a:p>
            <a:r>
              <a:t>제목 텍스트</a:t>
            </a:r>
          </a:p>
        </p:txBody>
      </p:sp>
      <p:sp>
        <p:nvSpPr>
          <p:cNvPr id="8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빈 화면">
    <p:spTree>
      <p:nvGrpSpPr>
        <p:cNvPr id="1" name=""/>
        <p:cNvGrpSpPr/>
        <p:nvPr/>
      </p:nvGrpSpPr>
      <p:grpSpPr>
        <a:xfrm>
          <a:off x="0" y="0"/>
          <a:ext cx="0" cy="0"/>
          <a:chOff x="0" y="0"/>
          <a:chExt cx="0" cy="0"/>
        </a:xfrm>
      </p:grpSpPr>
      <p:sp>
        <p:nvSpPr>
          <p:cNvPr id="9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캡션 있는 콘텐츠">
    <p:spTree>
      <p:nvGrpSpPr>
        <p:cNvPr id="1" name=""/>
        <p:cNvGrpSpPr/>
        <p:nvPr/>
      </p:nvGrpSpPr>
      <p:grpSpPr>
        <a:xfrm>
          <a:off x="0" y="0"/>
          <a:ext cx="0" cy="0"/>
          <a:chOff x="0" y="0"/>
          <a:chExt cx="0" cy="0"/>
        </a:xfrm>
      </p:grpSpPr>
      <p:sp>
        <p:nvSpPr>
          <p:cNvPr id="99" name="제목 텍스트"/>
          <p:cNvSpPr txBox="1">
            <a:spLocks noGrp="1"/>
          </p:cNvSpPr>
          <p:nvPr>
            <p:ph type="title"/>
          </p:nvPr>
        </p:nvSpPr>
        <p:spPr>
          <a:xfrm>
            <a:off x="839787" y="457200"/>
            <a:ext cx="3932240" cy="1600200"/>
          </a:xfrm>
          <a:prstGeom prst="rect">
            <a:avLst/>
          </a:prstGeom>
        </p:spPr>
        <p:txBody>
          <a:bodyPr anchor="b"/>
          <a:lstStyle>
            <a:lvl1pPr>
              <a:defRPr sz="3200"/>
            </a:lvl1pPr>
          </a:lstStyle>
          <a:p>
            <a:r>
              <a:t>제목 텍스트</a:t>
            </a:r>
          </a:p>
        </p:txBody>
      </p:sp>
      <p:sp>
        <p:nvSpPr>
          <p:cNvPr id="100" name="본문 첫 번째 줄…"/>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1" name="텍스트 개체 틀 3"/>
          <p:cNvSpPr>
            <a:spLocks noGrp="1"/>
          </p:cNvSpPr>
          <p:nvPr>
            <p:ph type="body" sz="quarter" idx="13"/>
          </p:nvPr>
        </p:nvSpPr>
        <p:spPr>
          <a:xfrm>
            <a:off x="839786" y="2057400"/>
            <a:ext cx="3932241" cy="3811588"/>
          </a:xfrm>
          <a:prstGeom prst="rect">
            <a:avLst/>
          </a:prstGeom>
        </p:spPr>
        <p:txBody>
          <a:bodyPr/>
          <a:lstStyle/>
          <a:p>
            <a:endParaRPr/>
          </a:p>
        </p:txBody>
      </p:sp>
      <p:sp>
        <p:nvSpPr>
          <p:cNvPr id="10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제목 텍스트"/>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제목 텍스트</a:t>
            </a:r>
          </a:p>
        </p:txBody>
      </p:sp>
      <p:sp>
        <p:nvSpPr>
          <p:cNvPr id="3" name="본문 첫 번째 줄…"/>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 name="슬라이드 번호"/>
          <p:cNvSpPr txBox="1">
            <a:spLocks noGrp="1"/>
          </p:cNvSpPr>
          <p:nvPr>
            <p:ph type="sldNum" sz="quarter" idx="2"/>
          </p:nvPr>
        </p:nvSpPr>
        <p:spPr>
          <a:xfrm>
            <a:off x="11080147" y="6404293"/>
            <a:ext cx="273654"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맑은 고딕"/>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73"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맑은 고딕"/>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C2E66E7-5465-4794-A414-5464F9CCD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CC05D5E-0F07-4CC0-B8D0-5AE6805D0C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BA63A50-1195-4EAC-9545-ACCC9D6ED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BEFF2-B0CB-4439-B97D-B36956931DE3}" type="datetimeFigureOut">
              <a:rPr lang="ko-KR" altLang="en-US" smtClean="0"/>
              <a:t>2019-10-07</a:t>
            </a:fld>
            <a:endParaRPr lang="ko-KR" altLang="en-US"/>
          </a:p>
        </p:txBody>
      </p:sp>
      <p:sp>
        <p:nvSpPr>
          <p:cNvPr id="5" name="바닥글 개체 틀 4">
            <a:extLst>
              <a:ext uri="{FF2B5EF4-FFF2-40B4-BE49-F238E27FC236}">
                <a16:creationId xmlns:a16="http://schemas.microsoft.com/office/drawing/2014/main" id="{71DC7CE6-3BD4-4ADF-8DC2-7AD6F009D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A5397C9F-A610-4C8D-BBD8-3139DB27C7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6BE72-3DBC-4192-9972-1FB16ACC036A}" type="slidenum">
              <a:rPr lang="ko-KR" altLang="en-US" smtClean="0"/>
              <a:t>‹#›</a:t>
            </a:fld>
            <a:endParaRPr lang="ko-KR" altLang="en-US"/>
          </a:p>
        </p:txBody>
      </p:sp>
    </p:spTree>
    <p:extLst>
      <p:ext uri="{BB962C8B-B14F-4D97-AF65-F5344CB8AC3E}">
        <p14:creationId xmlns:p14="http://schemas.microsoft.com/office/powerpoint/2010/main" val="7820322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hyperlink" Target="http://amazon.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24"/>
          <p:cNvSpPr/>
          <p:nvPr/>
        </p:nvSpPr>
        <p:spPr>
          <a:xfrm>
            <a:off x="0" y="-3324"/>
            <a:ext cx="12192000" cy="6861324"/>
          </a:xfrm>
          <a:prstGeom prst="rect">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122" name="Rectangle 26"/>
          <p:cNvSpPr/>
          <p:nvPr/>
        </p:nvSpPr>
        <p:spPr>
          <a:xfrm>
            <a:off x="321732" y="321731"/>
            <a:ext cx="11573492" cy="621453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123" name="제목 1"/>
          <p:cNvSpPr txBox="1">
            <a:spLocks noGrp="1"/>
          </p:cNvSpPr>
          <p:nvPr>
            <p:ph type="title"/>
          </p:nvPr>
        </p:nvSpPr>
        <p:spPr>
          <a:xfrm>
            <a:off x="1524000" y="1122361"/>
            <a:ext cx="9144000" cy="2840040"/>
          </a:xfrm>
          <a:prstGeom prst="rect">
            <a:avLst/>
          </a:prstGeom>
        </p:spPr>
        <p:txBody>
          <a:bodyPr/>
          <a:lstStyle/>
          <a:p>
            <a:pPr>
              <a:defRPr sz="5800"/>
            </a:pPr>
            <a:r>
              <a:t>머신러닝을 활용한 연주자 매칭 </a:t>
            </a:r>
            <a:br/>
            <a:r>
              <a:t>웹서비스 개발</a:t>
            </a:r>
          </a:p>
        </p:txBody>
      </p:sp>
      <p:sp>
        <p:nvSpPr>
          <p:cNvPr id="124" name="부제목 2"/>
          <p:cNvSpPr txBox="1">
            <a:spLocks noGrp="1"/>
          </p:cNvSpPr>
          <p:nvPr>
            <p:ph type="body" sz="quarter" idx="1"/>
          </p:nvPr>
        </p:nvSpPr>
        <p:spPr>
          <a:xfrm>
            <a:off x="1524000" y="4256435"/>
            <a:ext cx="9144000" cy="1600820"/>
          </a:xfrm>
          <a:prstGeom prst="rect">
            <a:avLst/>
          </a:prstGeom>
        </p:spPr>
        <p:txBody>
          <a:bodyPr/>
          <a:lstStyle/>
          <a:p>
            <a:pPr>
              <a:defRPr>
                <a:solidFill>
                  <a:schemeClr val="accent1"/>
                </a:solidFill>
              </a:defRPr>
            </a:pPr>
            <a:r>
              <a:t>B611132 윤지원</a:t>
            </a:r>
          </a:p>
          <a:p>
            <a:pPr>
              <a:defRPr>
                <a:solidFill>
                  <a:schemeClr val="accent1"/>
                </a:solidFill>
              </a:defRPr>
            </a:pPr>
            <a:r>
              <a:t>B411040 김영실</a:t>
            </a:r>
          </a:p>
        </p:txBody>
      </p:sp>
      <p:sp>
        <p:nvSpPr>
          <p:cNvPr id="125" name="Straight Connector 28"/>
          <p:cNvSpPr/>
          <p:nvPr/>
        </p:nvSpPr>
        <p:spPr>
          <a:xfrm>
            <a:off x="4724400" y="4109415"/>
            <a:ext cx="2743202" cy="2"/>
          </a:xfrm>
          <a:prstGeom prst="line">
            <a:avLst/>
          </a:prstGeom>
          <a:ln w="12700">
            <a:solidFill>
              <a:srgbClr val="D9D9D9"/>
            </a:solidFill>
            <a:miter/>
          </a:ln>
        </p:spPr>
        <p:txBody>
          <a:bodyPr lIns="45718" tIns="45718" rIns="45718" bIns="45718"/>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34158AB-F56A-4F4B-B72D-02CE15EAA3DA}"/>
              </a:ext>
            </a:extLst>
          </p:cNvPr>
          <p:cNvPicPr>
            <a:picLocks noChangeAspect="1"/>
          </p:cNvPicPr>
          <p:nvPr/>
        </p:nvPicPr>
        <p:blipFill>
          <a:blip r:embed="rId2"/>
          <a:stretch>
            <a:fillRect/>
          </a:stretch>
        </p:blipFill>
        <p:spPr>
          <a:xfrm>
            <a:off x="48298" y="0"/>
            <a:ext cx="12095403" cy="6398129"/>
          </a:xfrm>
          <a:prstGeom prst="rect">
            <a:avLst/>
          </a:prstGeom>
        </p:spPr>
      </p:pic>
      <p:sp>
        <p:nvSpPr>
          <p:cNvPr id="5" name="TextBox 4">
            <a:extLst>
              <a:ext uri="{FF2B5EF4-FFF2-40B4-BE49-F238E27FC236}">
                <a16:creationId xmlns:a16="http://schemas.microsoft.com/office/drawing/2014/main" id="{53E290F1-112C-436A-A875-D65B5A09F6DD}"/>
              </a:ext>
            </a:extLst>
          </p:cNvPr>
          <p:cNvSpPr txBox="1"/>
          <p:nvPr/>
        </p:nvSpPr>
        <p:spPr>
          <a:xfrm>
            <a:off x="3219993" y="738051"/>
            <a:ext cx="6148254"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개인정보</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이메일</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 </a:t>
            </a:r>
            <a:r>
              <a:rPr lang="ko-KR" altLang="en-US" sz="2000" dirty="0">
                <a:solidFill>
                  <a:srgbClr val="FF0000"/>
                </a:solidFill>
              </a:rPr>
              <a:t>비밀번호</a:t>
            </a:r>
            <a:r>
              <a:rPr lang="en-US" altLang="ko-KR" sz="2000" dirty="0">
                <a:solidFill>
                  <a:srgbClr val="FF0000"/>
                </a:solidFill>
              </a:rPr>
              <a:t>, </a:t>
            </a:r>
            <a:r>
              <a:rPr lang="ko-KR" altLang="en-US" sz="2000" dirty="0">
                <a:solidFill>
                  <a:srgbClr val="FF0000"/>
                </a:solidFill>
              </a:rPr>
              <a:t>이름</a:t>
            </a:r>
            <a:r>
              <a:rPr lang="en-US" altLang="ko-KR" sz="2000" dirty="0">
                <a:solidFill>
                  <a:srgbClr val="FF0000"/>
                </a:solidFill>
              </a:rPr>
              <a:t>, </a:t>
            </a:r>
            <a:r>
              <a:rPr lang="ko-KR" altLang="en-US" sz="2000" dirty="0">
                <a:solidFill>
                  <a:srgbClr val="FF0000"/>
                </a:solidFill>
              </a:rPr>
              <a:t>나이 등</a:t>
            </a:r>
            <a:r>
              <a:rPr lang="en-US" altLang="ko-KR" sz="2000" dirty="0">
                <a:solidFill>
                  <a:srgbClr val="FF0000"/>
                </a:solidFill>
              </a:rPr>
              <a:t>)</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회원가입 완료 메시지</a:t>
            </a:r>
            <a:r>
              <a:rPr lang="en-US" altLang="ko-KR" sz="2000" dirty="0">
                <a:solidFill>
                  <a:srgbClr val="FF0000"/>
                </a:solidFill>
              </a:rPr>
              <a:t>, DB</a:t>
            </a:r>
            <a:r>
              <a:rPr lang="ko-KR" altLang="en-US" sz="2000" dirty="0">
                <a:solidFill>
                  <a:srgbClr val="FF0000"/>
                </a:solidFill>
              </a:rPr>
              <a:t>에 회원정보 저장</a:t>
            </a:r>
            <a:endParaRPr kumimoji="0" lang="ko-KR" altLang="en-US" sz="2000" b="0" i="0" u="none" strike="noStrike" cap="none" spc="0" normalizeH="0" baseline="0" dirty="0">
              <a:ln>
                <a:noFill/>
              </a:ln>
              <a:solidFill>
                <a:srgbClr val="FF0000"/>
              </a:solidFill>
              <a:effectLst/>
              <a:uFillTx/>
              <a:sym typeface="Helvetica"/>
            </a:endParaRPr>
          </a:p>
        </p:txBody>
      </p:sp>
      <p:sp>
        <p:nvSpPr>
          <p:cNvPr id="6" name="TextBox 5">
            <a:extLst>
              <a:ext uri="{FF2B5EF4-FFF2-40B4-BE49-F238E27FC236}">
                <a16:creationId xmlns:a16="http://schemas.microsoft.com/office/drawing/2014/main" id="{289C59CD-8888-45C6-9647-2DC19FA9A80E}"/>
              </a:ext>
            </a:extLst>
          </p:cNvPr>
          <p:cNvSpPr txBox="1"/>
          <p:nvPr/>
        </p:nvSpPr>
        <p:spPr>
          <a:xfrm>
            <a:off x="2823753" y="1445459"/>
            <a:ext cx="5388429" cy="16312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이메일</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비밀번호 </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성공 시</a:t>
            </a:r>
            <a:r>
              <a:rPr lang="en-US" altLang="ko-KR" sz="2000" dirty="0">
                <a:solidFill>
                  <a:srgbClr val="FF0000"/>
                </a:solidFill>
              </a:rPr>
              <a:t>, </a:t>
            </a:r>
            <a:r>
              <a:rPr lang="ko-KR" altLang="en-US" sz="2000" dirty="0">
                <a:solidFill>
                  <a:srgbClr val="FF0000"/>
                </a:solidFill>
              </a:rPr>
              <a:t>로그인 완료 메시지</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		     </a:t>
            </a:r>
            <a:r>
              <a:rPr lang="ko-KR" altLang="en-US" sz="2000" dirty="0">
                <a:solidFill>
                  <a:srgbClr val="FF0000"/>
                </a:solidFill>
              </a:rPr>
              <a:t>세션에 로그인 한 멤버 추가 </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a:t>
            </a:r>
            <a:r>
              <a:rPr lang="en-US" altLang="ko-KR" sz="2000" dirty="0">
                <a:solidFill>
                  <a:srgbClr val="FF0000"/>
                </a:solidFill>
              </a:rPr>
              <a:t>    </a:t>
            </a:r>
            <a:r>
              <a:rPr lang="ko-KR" altLang="en-US" sz="2000" dirty="0">
                <a:solidFill>
                  <a:srgbClr val="FF0000"/>
                </a:solidFill>
              </a:rPr>
              <a:t>실패 시</a:t>
            </a:r>
            <a:r>
              <a:rPr lang="en-US" altLang="ko-KR" sz="2000" dirty="0">
                <a:solidFill>
                  <a:srgbClr val="FF0000"/>
                </a:solidFill>
              </a:rPr>
              <a:t>, </a:t>
            </a:r>
            <a:r>
              <a:rPr lang="ko-KR" altLang="en-US" sz="2000" dirty="0">
                <a:solidFill>
                  <a:srgbClr val="FF0000"/>
                </a:solidFill>
              </a:rPr>
              <a:t>로그인 실패 메시지</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a:t>
            </a:r>
            <a:endParaRPr kumimoji="0" lang="ko-KR" altLang="en-US" sz="2000" b="0" i="0" u="none" strike="noStrike" cap="none" spc="0" normalizeH="0" baseline="0" dirty="0">
              <a:ln>
                <a:noFill/>
              </a:ln>
              <a:solidFill>
                <a:srgbClr val="FF0000"/>
              </a:solidFill>
              <a:effectLst/>
              <a:uFillTx/>
              <a:sym typeface="Helvetica"/>
            </a:endParaRPr>
          </a:p>
        </p:txBody>
      </p:sp>
      <p:sp>
        <p:nvSpPr>
          <p:cNvPr id="7" name="TextBox 6">
            <a:extLst>
              <a:ext uri="{FF2B5EF4-FFF2-40B4-BE49-F238E27FC236}">
                <a16:creationId xmlns:a16="http://schemas.microsoft.com/office/drawing/2014/main" id="{19E1CF81-FBA2-4B6F-AD80-AD30382584CD}"/>
              </a:ext>
            </a:extLst>
          </p:cNvPr>
          <p:cNvSpPr txBox="1"/>
          <p:nvPr/>
        </p:nvSpPr>
        <p:spPr>
          <a:xfrm>
            <a:off x="820781" y="3257006"/>
            <a:ext cx="5388429"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lang="ko-KR" altLang="en-US" sz="2000" dirty="0">
                <a:solidFill>
                  <a:srgbClr val="FF0000"/>
                </a:solidFill>
              </a:rPr>
              <a:t>로그아웃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로그아웃 완료 메시지</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a:t>
            </a:r>
            <a:r>
              <a:rPr kumimoji="0" lang="ko-KR" altLang="en-US" sz="2000" b="0" i="0" u="none" strike="noStrike" cap="none" spc="0" normalizeH="0" baseline="0" dirty="0">
                <a:ln>
                  <a:noFill/>
                </a:ln>
                <a:solidFill>
                  <a:srgbClr val="FF0000"/>
                </a:solidFill>
                <a:effectLst/>
                <a:uFillTx/>
                <a:sym typeface="Helvetica"/>
              </a:rPr>
              <a:t>세션에 로그인 한 멤버 삭제</a:t>
            </a:r>
          </a:p>
        </p:txBody>
      </p:sp>
      <p:sp>
        <p:nvSpPr>
          <p:cNvPr id="8" name="TextBox 7">
            <a:extLst>
              <a:ext uri="{FF2B5EF4-FFF2-40B4-BE49-F238E27FC236}">
                <a16:creationId xmlns:a16="http://schemas.microsoft.com/office/drawing/2014/main" id="{94B458C5-40CE-4476-B285-8BEBF2B95C7B}"/>
              </a:ext>
            </a:extLst>
          </p:cNvPr>
          <p:cNvSpPr txBox="1"/>
          <p:nvPr/>
        </p:nvSpPr>
        <p:spPr>
          <a:xfrm>
            <a:off x="5617027" y="4396882"/>
            <a:ext cx="5388429"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lang="ko-KR" altLang="en-US" sz="2000" dirty="0">
                <a:solidFill>
                  <a:srgbClr val="FF0000"/>
                </a:solidFill>
              </a:rPr>
              <a:t>회원탈퇴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회원탈퇴 완료 메시지</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a:t>
            </a:r>
            <a:r>
              <a:rPr lang="en-US" altLang="ko-KR" sz="2000" dirty="0">
                <a:solidFill>
                  <a:srgbClr val="FF0000"/>
                </a:solidFill>
              </a:rPr>
              <a:t>     DB</a:t>
            </a:r>
            <a:r>
              <a:rPr lang="ko-KR" altLang="en-US" sz="2000" dirty="0">
                <a:solidFill>
                  <a:srgbClr val="FF0000"/>
                </a:solidFill>
              </a:rPr>
              <a:t>에서 회원정보 삭제</a:t>
            </a:r>
            <a:r>
              <a:rPr lang="en-US" altLang="ko-KR" sz="2000" dirty="0">
                <a:solidFill>
                  <a:srgbClr val="FF0000"/>
                </a:solidFill>
              </a:rPr>
              <a:t>, </a:t>
            </a: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	     </a:t>
            </a:r>
            <a:r>
              <a:rPr lang="ko-KR" altLang="en-US" sz="2000" dirty="0">
                <a:solidFill>
                  <a:srgbClr val="FF0000"/>
                </a:solidFill>
              </a:rPr>
              <a:t>세션에서 로그인 한 멤버 삭제</a:t>
            </a:r>
            <a:endParaRPr kumimoji="0" lang="ko-KR" altLang="en-US" sz="2000" b="0" i="0" u="none" strike="noStrike" cap="none" spc="0" normalizeH="0" baseline="0" dirty="0">
              <a:ln>
                <a:noFill/>
              </a:ln>
              <a:solidFill>
                <a:srgbClr val="FF0000"/>
              </a:solidFill>
              <a:effectLst/>
              <a:uFillTx/>
              <a:sym typeface="Helvetica"/>
            </a:endParaRPr>
          </a:p>
        </p:txBody>
      </p:sp>
    </p:spTree>
    <p:extLst>
      <p:ext uri="{BB962C8B-B14F-4D97-AF65-F5344CB8AC3E}">
        <p14:creationId xmlns:p14="http://schemas.microsoft.com/office/powerpoint/2010/main" val="231593514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E89C82D-D2A1-4C3C-BF94-B4B8BDAE0F30}"/>
              </a:ext>
            </a:extLst>
          </p:cNvPr>
          <p:cNvPicPr>
            <a:picLocks noChangeAspect="1"/>
          </p:cNvPicPr>
          <p:nvPr/>
        </p:nvPicPr>
        <p:blipFill>
          <a:blip r:embed="rId2"/>
          <a:stretch>
            <a:fillRect/>
          </a:stretch>
        </p:blipFill>
        <p:spPr>
          <a:xfrm>
            <a:off x="97973" y="119308"/>
            <a:ext cx="11723914" cy="6608063"/>
          </a:xfrm>
          <a:prstGeom prst="rect">
            <a:avLst/>
          </a:prstGeom>
        </p:spPr>
      </p:pic>
      <p:sp>
        <p:nvSpPr>
          <p:cNvPr id="3" name="TextBox 2">
            <a:extLst>
              <a:ext uri="{FF2B5EF4-FFF2-40B4-BE49-F238E27FC236}">
                <a16:creationId xmlns:a16="http://schemas.microsoft.com/office/drawing/2014/main" id="{413B579E-81AB-496D-AAFF-424EBBB6825E}"/>
              </a:ext>
            </a:extLst>
          </p:cNvPr>
          <p:cNvSpPr txBox="1"/>
          <p:nvPr/>
        </p:nvSpPr>
        <p:spPr>
          <a:xfrm>
            <a:off x="2220686" y="4592826"/>
            <a:ext cx="8641080" cy="9541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800" b="0" i="0" u="none" strike="noStrike" cap="none" spc="0" normalizeH="0" baseline="0" dirty="0">
                <a:ln>
                  <a:noFill/>
                </a:ln>
                <a:solidFill>
                  <a:srgbClr val="FF0000"/>
                </a:solidFill>
                <a:effectLst/>
                <a:uFillTx/>
                <a:latin typeface="+mn-lt"/>
                <a:ea typeface="+mn-ea"/>
                <a:cs typeface="+mn-cs"/>
                <a:sym typeface="Helvetica"/>
              </a:rPr>
              <a:t>INPUT: DB</a:t>
            </a:r>
            <a:r>
              <a:rPr kumimoji="0" lang="ko-KR" altLang="en-US" sz="2800" b="0" i="0" u="none" strike="noStrike" cap="none" spc="0" normalizeH="0" baseline="0" dirty="0">
                <a:ln>
                  <a:noFill/>
                </a:ln>
                <a:solidFill>
                  <a:srgbClr val="FF0000"/>
                </a:solidFill>
                <a:effectLst/>
                <a:uFillTx/>
                <a:latin typeface="+mn-lt"/>
                <a:ea typeface="+mn-ea"/>
                <a:cs typeface="+mn-cs"/>
                <a:sym typeface="Helvetica"/>
              </a:rPr>
              <a:t>에 저장된 연주자가 지원한 모집공고</a:t>
            </a:r>
            <a:endParaRPr kumimoji="0" lang="en-US" altLang="ko-KR" sz="28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800" dirty="0">
                <a:solidFill>
                  <a:srgbClr val="FF0000"/>
                </a:solidFill>
              </a:rPr>
              <a:t>OUTPUT: </a:t>
            </a:r>
            <a:r>
              <a:rPr lang="ko-KR" altLang="en-US" sz="2800" dirty="0">
                <a:solidFill>
                  <a:srgbClr val="FF0000"/>
                </a:solidFill>
              </a:rPr>
              <a:t>시스템이 추천하는 모집공고</a:t>
            </a:r>
            <a:endParaRPr kumimoji="0" lang="ko-KR" altLang="en-US" sz="2800" b="0" i="0" u="none" strike="noStrike" cap="none" spc="0" normalizeH="0" baseline="0" dirty="0">
              <a:ln>
                <a:noFill/>
              </a:ln>
              <a:solidFill>
                <a:srgbClr val="FF0000"/>
              </a:solidFill>
              <a:effectLst/>
              <a:uFillTx/>
              <a:sym typeface="Helvetica"/>
            </a:endParaRPr>
          </a:p>
        </p:txBody>
      </p:sp>
    </p:spTree>
    <p:extLst>
      <p:ext uri="{BB962C8B-B14F-4D97-AF65-F5344CB8AC3E}">
        <p14:creationId xmlns:p14="http://schemas.microsoft.com/office/powerpoint/2010/main" val="37703714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F4ECCE0-B8B2-453C-9E03-F4F206C6DC80}"/>
              </a:ext>
            </a:extLst>
          </p:cNvPr>
          <p:cNvPicPr>
            <a:picLocks noChangeAspect="1"/>
          </p:cNvPicPr>
          <p:nvPr/>
        </p:nvPicPr>
        <p:blipFill>
          <a:blip r:embed="rId2"/>
          <a:stretch>
            <a:fillRect/>
          </a:stretch>
        </p:blipFill>
        <p:spPr>
          <a:xfrm>
            <a:off x="172811" y="276987"/>
            <a:ext cx="12019189" cy="6544491"/>
          </a:xfrm>
          <a:prstGeom prst="rect">
            <a:avLst/>
          </a:prstGeom>
        </p:spPr>
      </p:pic>
      <p:sp>
        <p:nvSpPr>
          <p:cNvPr id="3" name="TextBox 2">
            <a:extLst>
              <a:ext uri="{FF2B5EF4-FFF2-40B4-BE49-F238E27FC236}">
                <a16:creationId xmlns:a16="http://schemas.microsoft.com/office/drawing/2014/main" id="{A804BF07-03DF-497D-9196-56093629930F}"/>
              </a:ext>
            </a:extLst>
          </p:cNvPr>
          <p:cNvSpPr txBox="1"/>
          <p:nvPr/>
        </p:nvSpPr>
        <p:spPr>
          <a:xfrm>
            <a:off x="272141" y="1901890"/>
            <a:ext cx="538842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내가 지원한 모집공고 리스트</a:t>
            </a:r>
            <a:endParaRPr lang="en-US" altLang="ko-KR" sz="2000" dirty="0">
              <a:solidFill>
                <a:srgbClr val="FF0000"/>
              </a:solidFill>
            </a:endParaRPr>
          </a:p>
        </p:txBody>
      </p:sp>
      <p:sp>
        <p:nvSpPr>
          <p:cNvPr id="4" name="TextBox 3">
            <a:extLst>
              <a:ext uri="{FF2B5EF4-FFF2-40B4-BE49-F238E27FC236}">
                <a16:creationId xmlns:a16="http://schemas.microsoft.com/office/drawing/2014/main" id="{889F0CF7-72A7-4B0D-AC8E-AFACBA59DA93}"/>
              </a:ext>
            </a:extLst>
          </p:cNvPr>
          <p:cNvSpPr txBox="1"/>
          <p:nvPr/>
        </p:nvSpPr>
        <p:spPr>
          <a:xfrm>
            <a:off x="4199709" y="1303644"/>
            <a:ext cx="8446498"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lang="ko-KR" altLang="en-US" sz="2000" dirty="0">
                <a:solidFill>
                  <a:srgbClr val="FF0000"/>
                </a:solidFill>
              </a:rPr>
              <a:t>모집공고 기본정보 입력 </a:t>
            </a:r>
            <a:r>
              <a:rPr lang="en-US" altLang="ko-KR" sz="2000" dirty="0">
                <a:solidFill>
                  <a:srgbClr val="FF0000"/>
                </a:solidFill>
              </a:rPr>
              <a:t>( </a:t>
            </a:r>
            <a:r>
              <a:rPr lang="ko-KR" altLang="en-US" sz="2000" dirty="0">
                <a:solidFill>
                  <a:srgbClr val="FF0000"/>
                </a:solidFill>
              </a:rPr>
              <a:t>제목</a:t>
            </a:r>
            <a:r>
              <a:rPr lang="en-US" altLang="ko-KR" sz="2000" dirty="0">
                <a:solidFill>
                  <a:srgbClr val="FF0000"/>
                </a:solidFill>
              </a:rPr>
              <a:t>, </a:t>
            </a:r>
            <a:r>
              <a:rPr lang="ko-KR" altLang="en-US" sz="2000" dirty="0">
                <a:solidFill>
                  <a:srgbClr val="FF0000"/>
                </a:solidFill>
              </a:rPr>
              <a:t>공연날짜</a:t>
            </a:r>
            <a:r>
              <a:rPr lang="en-US" altLang="ko-KR" sz="2000" dirty="0">
                <a:solidFill>
                  <a:srgbClr val="FF0000"/>
                </a:solidFill>
              </a:rPr>
              <a:t>, </a:t>
            </a:r>
            <a:r>
              <a:rPr lang="ko-KR" altLang="en-US" sz="2000" dirty="0">
                <a:solidFill>
                  <a:srgbClr val="FF0000"/>
                </a:solidFill>
              </a:rPr>
              <a:t>지역</a:t>
            </a:r>
            <a:r>
              <a:rPr lang="en-US" altLang="ko-KR" sz="2000" dirty="0">
                <a:solidFill>
                  <a:srgbClr val="FF0000"/>
                </a:solidFill>
              </a:rPr>
              <a:t>, </a:t>
            </a:r>
            <a:r>
              <a:rPr lang="ko-KR" altLang="en-US" sz="2000" dirty="0">
                <a:solidFill>
                  <a:srgbClr val="FF0000"/>
                </a:solidFill>
              </a:rPr>
              <a:t>첨부파일 등</a:t>
            </a:r>
            <a:r>
              <a:rPr lang="en-US" altLang="ko-KR" sz="2000" dirty="0">
                <a:solidFill>
                  <a:srgbClr val="FF0000"/>
                </a:solidFill>
              </a:rPr>
              <a:t> )</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모집공고 리스트 화면</a:t>
            </a:r>
            <a:r>
              <a:rPr lang="en-US" altLang="ko-KR" sz="2000" dirty="0">
                <a:solidFill>
                  <a:srgbClr val="FF0000"/>
                </a:solidFill>
              </a:rPr>
              <a:t>, </a:t>
            </a:r>
            <a:r>
              <a:rPr lang="ko-KR" altLang="en-US" sz="2000" dirty="0">
                <a:solidFill>
                  <a:srgbClr val="FF0000"/>
                </a:solidFill>
              </a:rPr>
              <a:t>모집공고는 </a:t>
            </a:r>
            <a:r>
              <a:rPr lang="en-US" altLang="ko-KR" sz="2000" dirty="0">
                <a:solidFill>
                  <a:srgbClr val="FF0000"/>
                </a:solidFill>
              </a:rPr>
              <a:t>DB</a:t>
            </a:r>
            <a:r>
              <a:rPr lang="ko-KR" altLang="en-US" sz="2000" dirty="0">
                <a:solidFill>
                  <a:srgbClr val="FF0000"/>
                </a:solidFill>
              </a:rPr>
              <a:t>에 저장</a:t>
            </a:r>
            <a:endParaRPr kumimoji="0" lang="ko-KR" altLang="en-US" sz="2000" b="0" i="0" u="none" strike="noStrike" cap="none" spc="0" normalizeH="0" baseline="0" dirty="0">
              <a:ln>
                <a:noFill/>
              </a:ln>
              <a:solidFill>
                <a:srgbClr val="FF0000"/>
              </a:solidFill>
              <a:effectLst/>
              <a:uFillTx/>
              <a:sym typeface="Helvetica"/>
            </a:endParaRPr>
          </a:p>
        </p:txBody>
      </p:sp>
      <p:sp>
        <p:nvSpPr>
          <p:cNvPr id="5" name="TextBox 4">
            <a:extLst>
              <a:ext uri="{FF2B5EF4-FFF2-40B4-BE49-F238E27FC236}">
                <a16:creationId xmlns:a16="http://schemas.microsoft.com/office/drawing/2014/main" id="{7C54A418-3520-4DC6-91BD-C01970008FFD}"/>
              </a:ext>
            </a:extLst>
          </p:cNvPr>
          <p:cNvSpPr txBox="1"/>
          <p:nvPr/>
        </p:nvSpPr>
        <p:spPr>
          <a:xfrm>
            <a:off x="498560" y="3316789"/>
            <a:ext cx="6396448"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지원 가능한 모집공고 보기</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해당하는 모집공고 리스트로 출력</a:t>
            </a:r>
            <a:endParaRPr lang="en-US" altLang="ko-KR" sz="20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sym typeface="Helvetica"/>
              </a:rPr>
              <a:t>	    ( </a:t>
            </a:r>
            <a:r>
              <a:rPr lang="en-US" altLang="ko-KR" sz="2000" dirty="0">
                <a:solidFill>
                  <a:srgbClr val="FF0000"/>
                </a:solidFill>
              </a:rPr>
              <a:t>DB</a:t>
            </a:r>
            <a:r>
              <a:rPr lang="ko-KR" altLang="en-US" sz="2000" dirty="0">
                <a:solidFill>
                  <a:srgbClr val="FF0000"/>
                </a:solidFill>
              </a:rPr>
              <a:t>에서 조건에 맞는 모집공고 검색 </a:t>
            </a:r>
            <a:r>
              <a:rPr lang="en-US" altLang="ko-KR" sz="2000" dirty="0">
                <a:solidFill>
                  <a:srgbClr val="FF0000"/>
                </a:solidFill>
              </a:rPr>
              <a:t>)</a:t>
            </a:r>
            <a:endParaRPr kumimoji="0" lang="ko-KR" altLang="en-US" sz="2000" b="0" i="0" u="none" strike="noStrike" cap="none" spc="0" normalizeH="0" baseline="0" dirty="0">
              <a:ln>
                <a:noFill/>
              </a:ln>
              <a:solidFill>
                <a:srgbClr val="FF0000"/>
              </a:solidFill>
              <a:effectLst/>
              <a:uFillTx/>
              <a:sym typeface="Helvetica"/>
            </a:endParaRPr>
          </a:p>
        </p:txBody>
      </p:sp>
      <p:sp>
        <p:nvSpPr>
          <p:cNvPr id="6" name="TextBox 5">
            <a:extLst>
              <a:ext uri="{FF2B5EF4-FFF2-40B4-BE49-F238E27FC236}">
                <a16:creationId xmlns:a16="http://schemas.microsoft.com/office/drawing/2014/main" id="{72CB2DC6-75E4-4D8D-A178-41881D7AF2B7}"/>
              </a:ext>
            </a:extLst>
          </p:cNvPr>
          <p:cNvSpPr txBox="1"/>
          <p:nvPr/>
        </p:nvSpPr>
        <p:spPr>
          <a:xfrm>
            <a:off x="7522026" y="3116737"/>
            <a:ext cx="538842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내가 쓴 글 보기＇</a:t>
            </a:r>
            <a:r>
              <a:rPr lang="ko-KR" altLang="en-US" sz="2000" dirty="0">
                <a:solidFill>
                  <a:srgbClr val="FF0000"/>
                </a:solidFill>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내가 쓴 글만 리스트로 보여줌</a:t>
            </a:r>
            <a:endParaRPr kumimoji="0" lang="ko-KR" altLang="en-US" sz="2000" b="0" i="0" u="none" strike="noStrike" cap="none" spc="0" normalizeH="0" baseline="0" dirty="0">
              <a:ln>
                <a:noFill/>
              </a:ln>
              <a:solidFill>
                <a:srgbClr val="FF0000"/>
              </a:solidFill>
              <a:effectLst/>
              <a:uFillTx/>
              <a:sym typeface="Helvetica"/>
            </a:endParaRPr>
          </a:p>
        </p:txBody>
      </p:sp>
      <p:sp>
        <p:nvSpPr>
          <p:cNvPr id="7" name="TextBox 6">
            <a:extLst>
              <a:ext uri="{FF2B5EF4-FFF2-40B4-BE49-F238E27FC236}">
                <a16:creationId xmlns:a16="http://schemas.microsoft.com/office/drawing/2014/main" id="{62FB677E-391A-4834-8A6F-0DC91E57D4FA}"/>
              </a:ext>
            </a:extLst>
          </p:cNvPr>
          <p:cNvSpPr txBox="1"/>
          <p:nvPr/>
        </p:nvSpPr>
        <p:spPr>
          <a:xfrm>
            <a:off x="0" y="4751014"/>
            <a:ext cx="538842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지원하기</a:t>
            </a:r>
            <a:r>
              <a:rPr kumimoji="0" lang="en-US" altLang="ko-KR" sz="2000" b="0" i="0" u="none" strike="noStrike" cap="none" spc="0" normalizeH="0" baseline="0" dirty="0">
                <a:ln>
                  <a:noFill/>
                </a:ln>
                <a:solidFill>
                  <a:srgbClr val="FF0000"/>
                </a:solidFill>
                <a:effectLst/>
                <a:uFillTx/>
                <a:latin typeface="+mn-lt"/>
                <a:ea typeface="+mn-ea"/>
                <a:cs typeface="+mn-cs"/>
                <a:sym typeface="Helvetica"/>
              </a:rPr>
              <a:t>’</a:t>
            </a:r>
            <a:r>
              <a:rPr lang="ko-KR" altLang="en-US" sz="2000" dirty="0">
                <a:solidFill>
                  <a:srgbClr val="FF0000"/>
                </a:solidFill>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지원 완료 메시지</a:t>
            </a:r>
            <a:endParaRPr kumimoji="0" lang="ko-KR" altLang="en-US" sz="2000" b="0" i="0" u="none" strike="noStrike" cap="none" spc="0" normalizeH="0" baseline="0" dirty="0">
              <a:ln>
                <a:noFill/>
              </a:ln>
              <a:solidFill>
                <a:srgbClr val="FF0000"/>
              </a:solidFill>
              <a:effectLst/>
              <a:uFillTx/>
              <a:sym typeface="Helvetica"/>
            </a:endParaRPr>
          </a:p>
        </p:txBody>
      </p:sp>
      <p:sp>
        <p:nvSpPr>
          <p:cNvPr id="8" name="TextBox 7">
            <a:extLst>
              <a:ext uri="{FF2B5EF4-FFF2-40B4-BE49-F238E27FC236}">
                <a16:creationId xmlns:a16="http://schemas.microsoft.com/office/drawing/2014/main" id="{6A385FCF-814B-4BE3-A55A-07517752340B}"/>
              </a:ext>
            </a:extLst>
          </p:cNvPr>
          <p:cNvSpPr txBox="1"/>
          <p:nvPr/>
        </p:nvSpPr>
        <p:spPr>
          <a:xfrm>
            <a:off x="3096301" y="6113596"/>
            <a:ext cx="538842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리스트에서 모집공고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모집공고 화면 </a:t>
            </a:r>
            <a:endParaRPr kumimoji="0" lang="ko-KR" altLang="en-US" sz="2000" b="0" i="0" u="none" strike="noStrike" cap="none" spc="0" normalizeH="0" baseline="0" dirty="0">
              <a:ln>
                <a:noFill/>
              </a:ln>
              <a:solidFill>
                <a:srgbClr val="FF0000"/>
              </a:solidFill>
              <a:effectLst/>
              <a:uFillTx/>
              <a:sym typeface="Helvetica"/>
            </a:endParaRPr>
          </a:p>
        </p:txBody>
      </p:sp>
      <p:sp>
        <p:nvSpPr>
          <p:cNvPr id="9" name="TextBox 8">
            <a:extLst>
              <a:ext uri="{FF2B5EF4-FFF2-40B4-BE49-F238E27FC236}">
                <a16:creationId xmlns:a16="http://schemas.microsoft.com/office/drawing/2014/main" id="{6EB011D5-351C-4C83-9D55-DFB38C2F3075}"/>
              </a:ext>
            </a:extLst>
          </p:cNvPr>
          <p:cNvSpPr txBox="1"/>
          <p:nvPr/>
        </p:nvSpPr>
        <p:spPr>
          <a:xfrm>
            <a:off x="8678090" y="6130348"/>
            <a:ext cx="3341099"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삭제</a:t>
            </a:r>
            <a:r>
              <a:rPr lang="ko-KR" altLang="en-US" sz="2000" dirty="0">
                <a:solidFill>
                  <a:srgbClr val="FF0000"/>
                </a:solidFill>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삭제 완료 메시지</a:t>
            </a:r>
            <a:endParaRPr kumimoji="0" lang="ko-KR" altLang="en-US" sz="2000" b="0" i="0" u="none" strike="noStrike" cap="none" spc="0" normalizeH="0" baseline="0" dirty="0">
              <a:ln>
                <a:noFill/>
              </a:ln>
              <a:solidFill>
                <a:srgbClr val="FF0000"/>
              </a:solidFill>
              <a:effectLst/>
              <a:uFillTx/>
              <a:sym typeface="Helvetica"/>
            </a:endParaRPr>
          </a:p>
        </p:txBody>
      </p:sp>
      <p:sp>
        <p:nvSpPr>
          <p:cNvPr id="10" name="TextBox 9">
            <a:extLst>
              <a:ext uri="{FF2B5EF4-FFF2-40B4-BE49-F238E27FC236}">
                <a16:creationId xmlns:a16="http://schemas.microsoft.com/office/drawing/2014/main" id="{450047FC-0F95-400B-AFC8-E96C1A8E82C6}"/>
              </a:ext>
            </a:extLst>
          </p:cNvPr>
          <p:cNvSpPr txBox="1"/>
          <p:nvPr/>
        </p:nvSpPr>
        <p:spPr>
          <a:xfrm>
            <a:off x="7522026" y="4751014"/>
            <a:ext cx="4058196"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2000" b="0" i="0" u="none" strike="noStrike" cap="none" spc="0" normalizeH="0" baseline="0" dirty="0">
                <a:ln>
                  <a:noFill/>
                </a:ln>
                <a:solidFill>
                  <a:srgbClr val="FF0000"/>
                </a:solidFill>
                <a:effectLst/>
                <a:uFillTx/>
                <a:latin typeface="+mn-lt"/>
                <a:ea typeface="+mn-ea"/>
                <a:cs typeface="+mn-cs"/>
                <a:sym typeface="Helvetica"/>
              </a:rPr>
              <a:t>INPUT: </a:t>
            </a:r>
            <a:r>
              <a:rPr kumimoji="0" lang="ko-KR" altLang="en-US" sz="2000" b="0" i="0" u="none" strike="noStrike" cap="none" spc="0" normalizeH="0" baseline="0" dirty="0">
                <a:ln>
                  <a:noFill/>
                </a:ln>
                <a:solidFill>
                  <a:srgbClr val="FF0000"/>
                </a:solidFill>
                <a:effectLst/>
                <a:uFillTx/>
                <a:latin typeface="+mn-lt"/>
                <a:ea typeface="+mn-ea"/>
                <a:cs typeface="+mn-cs"/>
                <a:sym typeface="Helvetica"/>
              </a:rPr>
              <a:t>수정하기</a:t>
            </a:r>
            <a:r>
              <a:rPr lang="ko-KR" altLang="en-US" sz="2000" dirty="0">
                <a:solidFill>
                  <a:srgbClr val="FF0000"/>
                </a:solidFill>
              </a:rPr>
              <a:t> 버튼 누르기</a:t>
            </a:r>
            <a:endParaRPr kumimoji="0" lang="en-US" altLang="ko-KR" sz="2000" b="0" i="0" u="none" strike="noStrike" cap="none" spc="0" normalizeH="0" baseline="0" dirty="0">
              <a:ln>
                <a:noFill/>
              </a:ln>
              <a:solidFill>
                <a:srgbClr val="FF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tLang="ko-KR" sz="2000" dirty="0">
                <a:solidFill>
                  <a:srgbClr val="FF0000"/>
                </a:solidFill>
              </a:rPr>
              <a:t>OUTPUT: </a:t>
            </a:r>
            <a:r>
              <a:rPr lang="ko-KR" altLang="en-US" sz="2000" dirty="0">
                <a:solidFill>
                  <a:srgbClr val="FF0000"/>
                </a:solidFill>
              </a:rPr>
              <a:t>수정 완료 메시지</a:t>
            </a:r>
            <a:endParaRPr kumimoji="0" lang="ko-KR" altLang="en-US" sz="2000" b="0" i="0" u="none" strike="noStrike" cap="none" spc="0" normalizeH="0" baseline="0" dirty="0">
              <a:ln>
                <a:noFill/>
              </a:ln>
              <a:solidFill>
                <a:srgbClr val="FF0000"/>
              </a:solidFill>
              <a:effectLst/>
              <a:uFillTx/>
              <a:sym typeface="Helvetica"/>
            </a:endParaRPr>
          </a:p>
        </p:txBody>
      </p:sp>
    </p:spTree>
    <p:extLst>
      <p:ext uri="{BB962C8B-B14F-4D97-AF65-F5344CB8AC3E}">
        <p14:creationId xmlns:p14="http://schemas.microsoft.com/office/powerpoint/2010/main" val="364553864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 name="표 3"/>
          <p:cNvGraphicFramePr/>
          <p:nvPr/>
        </p:nvGraphicFramePr>
        <p:xfrm>
          <a:off x="1" y="-3"/>
          <a:ext cx="4270784" cy="6857996"/>
        </p:xfrm>
        <a:graphic>
          <a:graphicData uri="http://schemas.openxmlformats.org/drawingml/2006/table">
            <a:tbl>
              <a:tblPr>
                <a:tableStyleId>{4C3C2611-4C71-4FC5-86AE-919BDF0F9419}</a:tableStyleId>
              </a:tblPr>
              <a:tblGrid>
                <a:gridCol w="2124826">
                  <a:extLst>
                    <a:ext uri="{9D8B030D-6E8A-4147-A177-3AD203B41FA5}">
                      <a16:colId xmlns:a16="http://schemas.microsoft.com/office/drawing/2014/main" val="20000"/>
                    </a:ext>
                  </a:extLst>
                </a:gridCol>
                <a:gridCol w="2145958">
                  <a:extLst>
                    <a:ext uri="{9D8B030D-6E8A-4147-A177-3AD203B41FA5}">
                      <a16:colId xmlns:a16="http://schemas.microsoft.com/office/drawing/2014/main" val="20001"/>
                    </a:ext>
                  </a:extLst>
                </a:gridCol>
              </a:tblGrid>
              <a:tr h="437660">
                <a:tc gridSpan="2">
                  <a:txBody>
                    <a:bodyPr/>
                    <a:lstStyle/>
                    <a:p>
                      <a:pPr algn="just">
                        <a:lnSpc>
                          <a:spcPct val="160000"/>
                        </a:lnSpc>
                        <a:defRPr sz="1800"/>
                      </a:pPr>
                      <a:r>
                        <a:rPr sz="1000" b="1"/>
                        <a:t>use case description : sign up</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878705">
                <a:tc>
                  <a:txBody>
                    <a:bodyPr/>
                    <a:lstStyle/>
                    <a:p>
                      <a:pPr algn="just">
                        <a:lnSpc>
                          <a:spcPct val="160000"/>
                        </a:lnSpc>
                        <a:defRPr sz="1800"/>
                      </a:pPr>
                      <a:r>
                        <a:rPr sz="1000">
                          <a:latin typeface="함초롬돋움"/>
                          <a:ea typeface="함초롬돋움"/>
                          <a:cs typeface="함초롬돋움"/>
                          <a:sym typeface="함초롬돋움"/>
                        </a:rPr>
                        <a:t>1. Non-member에게 Non_Login_UI 화면을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2. Non-member가 Sign up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878705">
                <a:tc>
                  <a:txBody>
                    <a:bodyPr/>
                    <a:lstStyle/>
                    <a:p>
                      <a:pPr algn="just">
                        <a:lnSpc>
                          <a:spcPct val="160000"/>
                        </a:lnSpc>
                        <a:defRPr sz="1800"/>
                      </a:pPr>
                      <a:r>
                        <a:rPr sz="1000">
                          <a:latin typeface="함초롬돋움"/>
                          <a:ea typeface="함초롬돋움"/>
                          <a:cs typeface="함초롬돋움"/>
                          <a:sym typeface="함초롬돋움"/>
                        </a:rPr>
                        <a:t>3. Non_Login_UI에서 Non_Login에 signUp 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Non_Login에서Non_member에게SignUp_UI 화면을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1013028">
                <a:tc>
                  <a:txBody>
                    <a:bodyPr/>
                    <a:lstStyle/>
                    <a:p>
                      <a:pPr algn="just">
                        <a:lnSpc>
                          <a:spcPct val="160000"/>
                        </a:lnSpc>
                        <a:defRPr sz="1800"/>
                      </a:pPr>
                      <a:r>
                        <a:rPr sz="1000">
                          <a:latin typeface="함초롬돋움"/>
                          <a:ea typeface="함초롬돋움"/>
                          <a:cs typeface="함초롬돋움"/>
                          <a:sym typeface="함초롬돋움"/>
                        </a:rPr>
                        <a:t>5. Non-member가 회원정보를 입력하고 회원가입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6. SignUp_UI에서 SignUp에 Non-member에게서 입력받은 회원정보를 메시지로 넘긴다.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879044">
                <a:tc>
                  <a:txBody>
                    <a:bodyPr/>
                    <a:lstStyle/>
                    <a:p>
                      <a:pPr algn="just">
                        <a:lnSpc>
                          <a:spcPct val="160000"/>
                        </a:lnSpc>
                        <a:defRPr sz="1800"/>
                      </a:pPr>
                      <a:r>
                        <a:rPr sz="1000">
                          <a:latin typeface="한컴바탕"/>
                          <a:ea typeface="한컴바탕"/>
                          <a:cs typeface="한컴바탕"/>
                          <a:sym typeface="한컴바탕"/>
                        </a:rPr>
                        <a:t>7. SignUp  에서 memberCollection에서 member들의 정보를 얻어온다. </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8. SignUP에서 모든 member들에 대하여 ID값을 가져온다.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879044">
                <a:tc>
                  <a:txBody>
                    <a:bodyPr/>
                    <a:lstStyle/>
                    <a:p>
                      <a:pPr algn="just">
                        <a:lnSpc>
                          <a:spcPct val="160000"/>
                        </a:lnSpc>
                        <a:defRPr sz="1800"/>
                      </a:pPr>
                      <a:r>
                        <a:rPr sz="1000">
                          <a:latin typeface="한컴바탕"/>
                          <a:ea typeface="한컴바탕"/>
                          <a:cs typeface="한컴바탕"/>
                          <a:sym typeface="한컴바탕"/>
                        </a:rPr>
                        <a:t>9.  SignUp에서 얻어온 ID들과 입력받은 ID를 비교한다.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10. 새로운 member class를 생성한다.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5"/>
                  </a:ext>
                </a:extLst>
              </a:tr>
              <a:tr h="879044">
                <a:tc>
                  <a:txBody>
                    <a:bodyPr/>
                    <a:lstStyle/>
                    <a:p>
                      <a:pPr algn="just">
                        <a:lnSpc>
                          <a:spcPct val="160000"/>
                        </a:lnSpc>
                        <a:defRPr sz="1800"/>
                      </a:pPr>
                      <a:r>
                        <a:rPr sz="1000">
                          <a:latin typeface="한컴바탕"/>
                          <a:ea typeface="한컴바탕"/>
                          <a:cs typeface="한컴바탕"/>
                          <a:sym typeface="한컴바탕"/>
                        </a:rPr>
                        <a:t>11. 새로 생성한 member class를 memberCollection에 추가하여 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12. SignUp에서 Non_Login_UI에 회원가입이 완료되었단 메시지를 보낸다.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6"/>
                  </a:ext>
                </a:extLst>
              </a:tr>
              <a:tr h="1012766">
                <a:tc gridSpan="2">
                  <a:txBody>
                    <a:bodyPr/>
                    <a:lstStyle/>
                    <a:p>
                      <a:pPr algn="just">
                        <a:lnSpc>
                          <a:spcPct val="160000"/>
                        </a:lnSpc>
                        <a:defRPr sz="1000" b="1">
                          <a:latin typeface="함초롬돋움"/>
                          <a:ea typeface="함초롬돋움"/>
                          <a:cs typeface="함초롬돋움"/>
                          <a:sym typeface="함초롬돋움"/>
                        </a:defRPr>
                      </a:pPr>
                      <a:r>
                        <a:t>alternative courses</a:t>
                      </a:r>
                      <a:endParaRPr>
                        <a:latin typeface="한컴바탕"/>
                        <a:ea typeface="한컴바탕"/>
                        <a:cs typeface="한컴바탕"/>
                        <a:sym typeface="한컴바탕"/>
                      </a:endParaRPr>
                    </a:p>
                    <a:p>
                      <a:pPr algn="just">
                        <a:lnSpc>
                          <a:spcPct val="160000"/>
                        </a:lnSpc>
                        <a:defRPr sz="1000">
                          <a:latin typeface="함초롬돋움"/>
                          <a:ea typeface="함초롬돋움"/>
                          <a:cs typeface="함초롬돋움"/>
                          <a:sym typeface="함초롬돋움"/>
                        </a:defRPr>
                      </a:pPr>
                      <a:r>
                        <a:t>9번에서 만약 중복되는 ID가 있다면 SignUp_UI에서 회원가입실패했다는 안내 메세지 출력</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7"/>
                  </a:ext>
                </a:extLst>
              </a:tr>
            </a:tbl>
          </a:graphicData>
        </a:graphic>
      </p:graphicFrame>
      <p:pic>
        <p:nvPicPr>
          <p:cNvPr id="149" name="그림 5" descr="그림 5"/>
          <p:cNvPicPr>
            <a:picLocks noChangeAspect="1"/>
          </p:cNvPicPr>
          <p:nvPr/>
        </p:nvPicPr>
        <p:blipFill>
          <a:blip r:embed="rId2">
            <a:extLst/>
          </a:blip>
          <a:stretch>
            <a:fillRect/>
          </a:stretch>
        </p:blipFill>
        <p:spPr>
          <a:xfrm>
            <a:off x="4270785" y="0"/>
            <a:ext cx="7921215" cy="68580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1" name="표 5"/>
          <p:cNvGraphicFramePr/>
          <p:nvPr/>
        </p:nvGraphicFramePr>
        <p:xfrm>
          <a:off x="0" y="0"/>
          <a:ext cx="4103306" cy="6496941"/>
        </p:xfrm>
        <a:graphic>
          <a:graphicData uri="http://schemas.openxmlformats.org/drawingml/2006/table">
            <a:tbl>
              <a:tblPr>
                <a:tableStyleId>{4C3C2611-4C71-4FC5-86AE-919BDF0F9419}</a:tableStyleId>
              </a:tblPr>
              <a:tblGrid>
                <a:gridCol w="2051653">
                  <a:extLst>
                    <a:ext uri="{9D8B030D-6E8A-4147-A177-3AD203B41FA5}">
                      <a16:colId xmlns:a16="http://schemas.microsoft.com/office/drawing/2014/main" val="20000"/>
                    </a:ext>
                  </a:extLst>
                </a:gridCol>
                <a:gridCol w="2051653">
                  <a:extLst>
                    <a:ext uri="{9D8B030D-6E8A-4147-A177-3AD203B41FA5}">
                      <a16:colId xmlns:a16="http://schemas.microsoft.com/office/drawing/2014/main" val="20001"/>
                    </a:ext>
                  </a:extLst>
                </a:gridCol>
              </a:tblGrid>
              <a:tr h="361417">
                <a:tc gridSpan="2">
                  <a:txBody>
                    <a:bodyPr/>
                    <a:lstStyle/>
                    <a:p>
                      <a:pPr algn="just">
                        <a:lnSpc>
                          <a:spcPct val="160000"/>
                        </a:lnSpc>
                        <a:defRPr sz="1800"/>
                      </a:pPr>
                      <a:r>
                        <a:rPr sz="1000" b="1"/>
                        <a:t>use case description : log in</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083320">
                <a:tc>
                  <a:txBody>
                    <a:bodyPr/>
                    <a:lstStyle/>
                    <a:p>
                      <a:pPr algn="just">
                        <a:lnSpc>
                          <a:spcPct val="160000"/>
                        </a:lnSpc>
                        <a:defRPr sz="1800"/>
                      </a:pPr>
                      <a:r>
                        <a:rPr sz="1000">
                          <a:latin typeface="함초롬돋움"/>
                          <a:ea typeface="함초롬돋움"/>
                          <a:cs typeface="함초롬돋움"/>
                          <a:sym typeface="함초롬돋움"/>
                        </a:rPr>
                        <a:t>1. member에게 Non_Login_UI 화면을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2. Non-member가 Login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1441291">
                <a:tc>
                  <a:txBody>
                    <a:bodyPr/>
                    <a:lstStyle/>
                    <a:p>
                      <a:pPr algn="just">
                        <a:lnSpc>
                          <a:spcPct val="160000"/>
                        </a:lnSpc>
                        <a:defRPr sz="1800"/>
                      </a:pPr>
                      <a:r>
                        <a:rPr sz="1000">
                          <a:latin typeface="함초롬돋움"/>
                          <a:ea typeface="함초롬돋움"/>
                          <a:cs typeface="함초롬돋움"/>
                          <a:sym typeface="함초롬돋움"/>
                        </a:rPr>
                        <a:t>3. Non_Login_UI에서 Non_Login에 Login메시지가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4. Non_Login  에서 memberCollection에서 member들의 정보를 얻어온다. </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725909">
                <a:tc>
                  <a:txBody>
                    <a:bodyPr/>
                    <a:lstStyle/>
                    <a:p>
                      <a:pPr algn="just">
                        <a:lnSpc>
                          <a:spcPct val="160000"/>
                        </a:lnSpc>
                        <a:defRPr sz="1800"/>
                      </a:pPr>
                      <a:r>
                        <a:rPr sz="1000">
                          <a:latin typeface="한컴바탕"/>
                          <a:ea typeface="한컴바탕"/>
                          <a:cs typeface="한컴바탕"/>
                          <a:sym typeface="한컴바탕"/>
                        </a:rPr>
                        <a:t>5. Non_Login 에서 Member의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6. Non_Login 에서 Member의 PW를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1083600">
                <a:tc>
                  <a:txBody>
                    <a:bodyPr/>
                    <a:lstStyle/>
                    <a:p>
                      <a:pPr algn="just">
                        <a:lnSpc>
                          <a:spcPct val="160000"/>
                        </a:lnSpc>
                        <a:defRPr sz="1800"/>
                      </a:pPr>
                      <a:r>
                        <a:rPr sz="1000">
                          <a:latin typeface="한컴바탕"/>
                          <a:ea typeface="한컴바탕"/>
                          <a:cs typeface="한컴바탕"/>
                          <a:sym typeface="한컴바탕"/>
                        </a:rPr>
                        <a:t>7. Non_Login 이 얻은 PW,ID와 입력받은 ID,PW 와 비교한다.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 8. Non_Login에서 session에 현재 이용중인 사용자를 알려준다.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725629">
                <a:tc>
                  <a:txBody>
                    <a:bodyPr/>
                    <a:lstStyle/>
                    <a:p>
                      <a:pPr algn="just">
                        <a:lnSpc>
                          <a:spcPct val="160000"/>
                        </a:lnSpc>
                        <a:defRPr sz="1800"/>
                      </a:pPr>
                      <a:r>
                        <a:rPr sz="1000">
                          <a:latin typeface="함초롬돋움"/>
                          <a:ea typeface="함초롬돋움"/>
                          <a:cs typeface="함초롬돋움"/>
                          <a:sym typeface="함초롬돋움"/>
                        </a:rPr>
                        <a:t>9. Login_UI 화면을 사용자에게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함초롬돋움"/>
                          <a:ea typeface="함초롬돋움"/>
                          <a:cs typeface="함초롬돋움"/>
                          <a:sym typeface="함초롬돋움"/>
                        </a:defRPr>
                      </a:pPr>
                      <a:endParaRP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5"/>
                  </a:ext>
                </a:extLst>
              </a:tr>
              <a:tr h="1075775">
                <a:tc gridSpan="2">
                  <a:txBody>
                    <a:bodyPr/>
                    <a:lstStyle/>
                    <a:p>
                      <a:pPr algn="just">
                        <a:lnSpc>
                          <a:spcPct val="160000"/>
                        </a:lnSpc>
                        <a:defRPr sz="1000">
                          <a:latin typeface="함초롬돋움"/>
                          <a:ea typeface="함초롬돋움"/>
                          <a:cs typeface="함초롬돋움"/>
                          <a:sym typeface="함초롬돋움"/>
                        </a:defRPr>
                      </a:pPr>
                      <a:r>
                        <a:t>alternative courses</a:t>
                      </a:r>
                    </a:p>
                    <a:p>
                      <a:pPr algn="just">
                        <a:lnSpc>
                          <a:spcPct val="160000"/>
                        </a:lnSpc>
                        <a:defRPr sz="1000">
                          <a:latin typeface="함초롬돋움"/>
                          <a:ea typeface="함초롬돋움"/>
                          <a:cs typeface="함초롬돋움"/>
                          <a:sym typeface="함초롬돋움"/>
                        </a:defRPr>
                      </a:pPr>
                      <a:r>
                        <a:t>7번에서 만약 입력받은 ID, password와 정보가 일치하는 member class가 없다면 비로그인된 메인페이지 출력</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6"/>
                  </a:ext>
                </a:extLst>
              </a:tr>
            </a:tbl>
          </a:graphicData>
        </a:graphic>
      </p:graphicFrame>
      <p:pic>
        <p:nvPicPr>
          <p:cNvPr id="152" name="그림 7" descr="그림 7"/>
          <p:cNvPicPr>
            <a:picLocks noChangeAspect="1"/>
          </p:cNvPicPr>
          <p:nvPr/>
        </p:nvPicPr>
        <p:blipFill>
          <a:blip r:embed="rId2">
            <a:extLst/>
          </a:blip>
          <a:stretch>
            <a:fillRect/>
          </a:stretch>
        </p:blipFill>
        <p:spPr>
          <a:xfrm>
            <a:off x="4103304" y="0"/>
            <a:ext cx="8088697" cy="685800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 name="표 6"/>
          <p:cNvGraphicFramePr/>
          <p:nvPr/>
        </p:nvGraphicFramePr>
        <p:xfrm>
          <a:off x="0" y="0"/>
          <a:ext cx="4266614" cy="3248808"/>
        </p:xfrm>
        <a:graphic>
          <a:graphicData uri="http://schemas.openxmlformats.org/drawingml/2006/table">
            <a:tbl>
              <a:tblPr>
                <a:tableStyleId>{4C3C2611-4C71-4FC5-86AE-919BDF0F9419}</a:tableStyleId>
              </a:tblPr>
              <a:tblGrid>
                <a:gridCol w="2133307">
                  <a:extLst>
                    <a:ext uri="{9D8B030D-6E8A-4147-A177-3AD203B41FA5}">
                      <a16:colId xmlns:a16="http://schemas.microsoft.com/office/drawing/2014/main" val="20000"/>
                    </a:ext>
                  </a:extLst>
                </a:gridCol>
                <a:gridCol w="2133307">
                  <a:extLst>
                    <a:ext uri="{9D8B030D-6E8A-4147-A177-3AD203B41FA5}">
                      <a16:colId xmlns:a16="http://schemas.microsoft.com/office/drawing/2014/main" val="20001"/>
                    </a:ext>
                  </a:extLst>
                </a:gridCol>
              </a:tblGrid>
              <a:tr h="652450">
                <a:tc gridSpan="2">
                  <a:txBody>
                    <a:bodyPr/>
                    <a:lstStyle/>
                    <a:p>
                      <a:pPr algn="just">
                        <a:lnSpc>
                          <a:spcPct val="160000"/>
                        </a:lnSpc>
                        <a:defRPr sz="1800"/>
                      </a:pPr>
                      <a:r>
                        <a:rPr sz="1000" b="1"/>
                        <a:t>use case description : log out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610804">
                <a:tc>
                  <a:txBody>
                    <a:bodyPr/>
                    <a:lstStyle/>
                    <a:p>
                      <a:pPr algn="just">
                        <a:lnSpc>
                          <a:spcPct val="160000"/>
                        </a:lnSpc>
                        <a:defRPr sz="1800"/>
                      </a:pPr>
                      <a:r>
                        <a:rPr sz="1100">
                          <a:latin typeface="함초롬돋움"/>
                          <a:ea typeface="함초롬돋움"/>
                          <a:cs typeface="함초롬돋움"/>
                          <a:sym typeface="함초롬돋움"/>
                        </a:rPr>
                        <a:t>1. 사용자가 LogOut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2. Login_UI에서 Login에 Logout메세지가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985554">
                <a:tc>
                  <a:txBody>
                    <a:bodyPr/>
                    <a:lstStyle/>
                    <a:p>
                      <a:pPr algn="just">
                        <a:lnSpc>
                          <a:spcPct val="160000"/>
                        </a:lnSpc>
                        <a:defRPr sz="1800"/>
                      </a:pPr>
                      <a:r>
                        <a:rPr sz="1000">
                          <a:latin typeface="한컴바탕"/>
                          <a:ea typeface="한컴바탕"/>
                          <a:cs typeface="한컴바탕"/>
                          <a:sym typeface="한컴바탕"/>
                        </a:rPr>
                        <a:t>3.  session에 현재 접속한 유저를 지운다.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한컴바탕"/>
                          <a:ea typeface="한컴바탕"/>
                          <a:cs typeface="한컴바탕"/>
                          <a:sym typeface="한컴바탕"/>
                        </a:rPr>
                        <a:t>Login에서 사용자에게 Non_Login_UI를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bl>
          </a:graphicData>
        </a:graphic>
      </p:graphicFrame>
      <p:pic>
        <p:nvPicPr>
          <p:cNvPr id="155" name="그림 7" descr="그림 7"/>
          <p:cNvPicPr>
            <a:picLocks noChangeAspect="1"/>
          </p:cNvPicPr>
          <p:nvPr/>
        </p:nvPicPr>
        <p:blipFill>
          <a:blip r:embed="rId2">
            <a:extLst/>
          </a:blip>
          <a:stretch>
            <a:fillRect/>
          </a:stretch>
        </p:blipFill>
        <p:spPr>
          <a:xfrm>
            <a:off x="4266612" y="-3"/>
            <a:ext cx="7925389" cy="690641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 name="표 8"/>
          <p:cNvGraphicFramePr/>
          <p:nvPr/>
        </p:nvGraphicFramePr>
        <p:xfrm>
          <a:off x="0" y="0"/>
          <a:ext cx="3603444" cy="6855585"/>
        </p:xfrm>
        <a:graphic>
          <a:graphicData uri="http://schemas.openxmlformats.org/drawingml/2006/table">
            <a:tbl>
              <a:tblPr>
                <a:tableStyleId>{4C3C2611-4C71-4FC5-86AE-919BDF0F9419}</a:tableStyleId>
              </a:tblPr>
              <a:tblGrid>
                <a:gridCol w="1682084">
                  <a:extLst>
                    <a:ext uri="{9D8B030D-6E8A-4147-A177-3AD203B41FA5}">
                      <a16:colId xmlns:a16="http://schemas.microsoft.com/office/drawing/2014/main" val="20000"/>
                    </a:ext>
                  </a:extLst>
                </a:gridCol>
                <a:gridCol w="1921360">
                  <a:extLst>
                    <a:ext uri="{9D8B030D-6E8A-4147-A177-3AD203B41FA5}">
                      <a16:colId xmlns:a16="http://schemas.microsoft.com/office/drawing/2014/main" val="20001"/>
                    </a:ext>
                  </a:extLst>
                </a:gridCol>
              </a:tblGrid>
              <a:tr h="721622">
                <a:tc gridSpan="2">
                  <a:txBody>
                    <a:bodyPr/>
                    <a:lstStyle/>
                    <a:p>
                      <a:pPr algn="just">
                        <a:lnSpc>
                          <a:spcPct val="160000"/>
                        </a:lnSpc>
                        <a:defRPr sz="1800"/>
                      </a:pPr>
                      <a:r>
                        <a:rPr sz="1100" b="1"/>
                        <a:t>use case description : Withdraw member</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804483">
                <a:tc>
                  <a:txBody>
                    <a:bodyPr/>
                    <a:lstStyle/>
                    <a:p>
                      <a:pPr algn="just">
                        <a:lnSpc>
                          <a:spcPct val="160000"/>
                        </a:lnSpc>
                        <a:defRPr sz="1800"/>
                      </a:pPr>
                      <a:r>
                        <a:rPr sz="1100">
                          <a:latin typeface="함초롬돋움"/>
                          <a:ea typeface="함초롬돋움"/>
                          <a:cs typeface="함초롬돋움"/>
                          <a:sym typeface="함초롬돋움"/>
                        </a:rPr>
                        <a:t>1. 사용자가 Withdraw member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2. Login_UI에서 Login에 WithdrawMember 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1443160">
                <a:tc>
                  <a:txBody>
                    <a:bodyPr/>
                    <a:lstStyle/>
                    <a:p>
                      <a:pPr algn="just">
                        <a:lnSpc>
                          <a:spcPct val="160000"/>
                        </a:lnSpc>
                        <a:defRPr sz="1800"/>
                      </a:pPr>
                      <a:r>
                        <a:rPr sz="1100">
                          <a:latin typeface="함초롬돋움"/>
                          <a:ea typeface="함초롬돋움"/>
                          <a:cs typeface="함초롬돋움"/>
                          <a:sym typeface="함초롬돋움"/>
                        </a:rPr>
                        <a:t>3. Session에서 현재 접속한 유저의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4 .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1443160">
                <a:tc>
                  <a:txBody>
                    <a:bodyPr/>
                    <a:lstStyle/>
                    <a:p>
                      <a:pPr algn="just">
                        <a:lnSpc>
                          <a:spcPct val="160000"/>
                        </a:lnSpc>
                        <a:defRPr sz="1800"/>
                      </a:pPr>
                      <a:r>
                        <a:rPr sz="1100">
                          <a:latin typeface="함초롬돋움"/>
                          <a:ea typeface="함초롬돋움"/>
                          <a:cs typeface="함초롬돋움"/>
                          <a:sym typeface="함초롬돋움"/>
                        </a:rPr>
                        <a:t>5 . 현재 접속한 member class를 찾아 유형을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6. 회원탈퇴가 완료되었음을 유저에게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1443160">
                <a:tc gridSpan="2">
                  <a:txBody>
                    <a:bodyPr/>
                    <a:lstStyle/>
                    <a:p>
                      <a:pPr algn="just">
                        <a:lnSpc>
                          <a:spcPct val="160000"/>
                        </a:lnSpc>
                        <a:defRPr sz="1100">
                          <a:latin typeface="함초롬돋움"/>
                          <a:ea typeface="함초롬돋움"/>
                          <a:cs typeface="함초롬돋움"/>
                          <a:sym typeface="함초롬돋움"/>
                        </a:defRPr>
                      </a:pPr>
                      <a:r>
                        <a:t>alternative courses</a:t>
                      </a:r>
                    </a:p>
                    <a:p>
                      <a:pPr algn="just">
                        <a:lnSpc>
                          <a:spcPct val="160000"/>
                        </a:lnSpc>
                        <a:defRPr sz="1100">
                          <a:latin typeface="함초롬돋움"/>
                          <a:ea typeface="함초롬돋움"/>
                          <a:cs typeface="함초롬돋움"/>
                          <a:sym typeface="함초롬돋움"/>
                        </a:defRPr>
                      </a:pPr>
                      <a:r>
                        <a:t>4번에서 만약 그 user의 타입이recruiter이면서 등록 중인 모집공고가 있을 경우 에러 메세지 출력</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4"/>
                  </a:ext>
                </a:extLst>
              </a:tr>
            </a:tbl>
          </a:graphicData>
        </a:graphic>
      </p:graphicFrame>
      <p:pic>
        <p:nvPicPr>
          <p:cNvPr id="158" name="그림 4" descr="그림 4"/>
          <p:cNvPicPr>
            <a:picLocks noChangeAspect="1"/>
          </p:cNvPicPr>
          <p:nvPr/>
        </p:nvPicPr>
        <p:blipFill>
          <a:blip r:embed="rId2">
            <a:extLst/>
          </a:blip>
          <a:stretch>
            <a:fillRect/>
          </a:stretch>
        </p:blipFill>
        <p:spPr>
          <a:xfrm>
            <a:off x="3593053" y="2412"/>
            <a:ext cx="8609338" cy="685558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 name="표 7"/>
          <p:cNvGraphicFramePr/>
          <p:nvPr/>
        </p:nvGraphicFramePr>
        <p:xfrm>
          <a:off x="0" y="3651182"/>
          <a:ext cx="12134850" cy="3206817"/>
        </p:xfrm>
        <a:graphic>
          <a:graphicData uri="http://schemas.openxmlformats.org/drawingml/2006/table">
            <a:tbl>
              <a:tblPr>
                <a:tableStyleId>{4C3C2611-4C71-4FC5-86AE-919BDF0F9419}</a:tableStyleId>
              </a:tblPr>
              <a:tblGrid>
                <a:gridCol w="6067425">
                  <a:extLst>
                    <a:ext uri="{9D8B030D-6E8A-4147-A177-3AD203B41FA5}">
                      <a16:colId xmlns:a16="http://schemas.microsoft.com/office/drawing/2014/main" val="20000"/>
                    </a:ext>
                  </a:extLst>
                </a:gridCol>
                <a:gridCol w="6067425">
                  <a:extLst>
                    <a:ext uri="{9D8B030D-6E8A-4147-A177-3AD203B41FA5}">
                      <a16:colId xmlns:a16="http://schemas.microsoft.com/office/drawing/2014/main" val="20001"/>
                    </a:ext>
                  </a:extLst>
                </a:gridCol>
              </a:tblGrid>
              <a:tr h="101600">
                <a:tc gridSpan="2">
                  <a:txBody>
                    <a:bodyPr/>
                    <a:lstStyle/>
                    <a:p>
                      <a:pPr algn="just">
                        <a:lnSpc>
                          <a:spcPct val="160000"/>
                        </a:lnSpc>
                        <a:defRPr sz="1800"/>
                      </a:pPr>
                      <a:r>
                        <a:rPr sz="1100" b="1"/>
                        <a:t>use case description : register Announcement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487189">
                <a:tc>
                  <a:txBody>
                    <a:bodyPr/>
                    <a:lstStyle/>
                    <a:p>
                      <a:pPr algn="just">
                        <a:lnSpc>
                          <a:spcPct val="160000"/>
                        </a:lnSpc>
                        <a:defRPr sz="1800"/>
                      </a:pPr>
                      <a:r>
                        <a:rPr sz="1100">
                          <a:latin typeface="함초롬돋움"/>
                          <a:ea typeface="함초롬돋움"/>
                          <a:cs typeface="함초롬돋움"/>
                          <a:sym typeface="함초롬돋움"/>
                        </a:rPr>
                        <a:t>1. register Announcement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a:latin typeface="함초롬돋움"/>
                          <a:ea typeface="함초롬돋움"/>
                          <a:cs typeface="함초롬돋움"/>
                          <a:sym typeface="함초롬돋움"/>
                        </a:defRPr>
                      </a:pPr>
                      <a:r>
                        <a:t>2. Login_UI에서 Login에</a:t>
                      </a:r>
                    </a:p>
                    <a:p>
                      <a:pPr algn="just">
                        <a:lnSpc>
                          <a:spcPct val="160000"/>
                        </a:lnSpc>
                        <a:defRPr sz="1100">
                          <a:latin typeface="함초롬돋움"/>
                          <a:ea typeface="함초롬돋움"/>
                          <a:cs typeface="함초롬돋움"/>
                          <a:sym typeface="함초롬돋움"/>
                        </a:defRPr>
                      </a:pPr>
                      <a:r>
                        <a:t> registerAnnouncement메세지가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242872">
                <a:tc>
                  <a:txBody>
                    <a:bodyPr/>
                    <a:lstStyle/>
                    <a:p>
                      <a:pPr algn="just">
                        <a:lnSpc>
                          <a:spcPct val="160000"/>
                        </a:lnSpc>
                        <a:defRPr sz="1800"/>
                      </a:pPr>
                      <a:r>
                        <a:rPr sz="1100">
                          <a:latin typeface="함초롬돋움"/>
                          <a:ea typeface="함초롬돋움"/>
                          <a:cs typeface="함초롬돋움"/>
                          <a:sym typeface="함초롬돋움"/>
                        </a:rPr>
                        <a:t>3. Register_Announcement_UI를 사용자에게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4. Register_Announcement_UI에 모집공고 등록 정보를 입력한다.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487189">
                <a:tc>
                  <a:txBody>
                    <a:bodyPr/>
                    <a:lstStyle/>
                    <a:p>
                      <a:pPr algn="just">
                        <a:lnSpc>
                          <a:spcPct val="160000"/>
                        </a:lnSpc>
                        <a:defRPr sz="1800"/>
                      </a:pPr>
                      <a:r>
                        <a:rPr sz="1100">
                          <a:latin typeface="함초롬돋움"/>
                          <a:ea typeface="함초롬돋움"/>
                          <a:cs typeface="함초롬돋움"/>
                          <a:sym typeface="함초롬돋움"/>
                        </a:rPr>
                        <a:t>5. Register_Announcement_UI에서 Register_Announcement에 입력받은 모집공고 등록정보를 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6. 새로운 Announcement class를 만든다.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487189">
                <a:tc>
                  <a:txBody>
                    <a:bodyPr/>
                    <a:lstStyle/>
                    <a:p>
                      <a:pPr algn="just">
                        <a:lnSpc>
                          <a:spcPct val="160000"/>
                        </a:lnSpc>
                        <a:defRPr sz="1100">
                          <a:latin typeface="함초롬돋움"/>
                          <a:ea typeface="함초롬돋움"/>
                          <a:cs typeface="함초롬돋움"/>
                          <a:sym typeface="함초롬돋움"/>
                        </a:defRPr>
                      </a:pPr>
                      <a:r>
                        <a:t>7. AnnouncementCollection에 새로운</a:t>
                      </a:r>
                    </a:p>
                    <a:p>
                      <a:pPr algn="just">
                        <a:lnSpc>
                          <a:spcPct val="160000"/>
                        </a:lnSpc>
                        <a:defRPr sz="1100">
                          <a:latin typeface="함초롬돋움"/>
                          <a:ea typeface="함초롬돋움"/>
                          <a:cs typeface="함초롬돋움"/>
                          <a:sym typeface="함초롬돋움"/>
                        </a:defRPr>
                      </a:pPr>
                      <a:r>
                        <a:t> Announcement를 추가한다.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8. 현재 이용중인 사용자의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242872">
                <a:tc>
                  <a:txBody>
                    <a:bodyPr/>
                    <a:lstStyle/>
                    <a:p>
                      <a:pPr algn="just">
                        <a:lnSpc>
                          <a:spcPct val="160000"/>
                        </a:lnSpc>
                        <a:defRPr sz="1800"/>
                      </a:pPr>
                      <a:r>
                        <a:rPr sz="1100">
                          <a:latin typeface="함초롬돋움"/>
                          <a:ea typeface="함초롬돋움"/>
                          <a:cs typeface="함초롬돋움"/>
                          <a:sym typeface="함초롬돋움"/>
                        </a:rPr>
                        <a:t>9.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a:latin typeface="함초롬돋움"/>
                          <a:ea typeface="함초롬돋움"/>
                          <a:cs typeface="함초롬돋움"/>
                          <a:sym typeface="함초롬돋움"/>
                        </a:rPr>
                        <a:t>10. 현재 접속한 member class를 찾아 announcement를 추가하여 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5"/>
                  </a:ext>
                </a:extLst>
              </a:tr>
              <a:tr h="242872">
                <a:tc>
                  <a:txBody>
                    <a:bodyPr/>
                    <a:lstStyle/>
                    <a:p>
                      <a:pPr algn="just">
                        <a:lnSpc>
                          <a:spcPct val="160000"/>
                        </a:lnSpc>
                        <a:defRPr sz="1800"/>
                      </a:pPr>
                      <a:r>
                        <a:rPr sz="1100">
                          <a:latin typeface="함초롬돋움"/>
                          <a:ea typeface="함초롬돋움"/>
                          <a:cs typeface="함초롬돋움"/>
                          <a:sym typeface="함초롬돋움"/>
                        </a:rPr>
                        <a:t>11. 모집공고 등록이 완료되었음을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a:latin typeface="함초롬돋움"/>
                          <a:ea typeface="함초롬돋움"/>
                          <a:cs typeface="함초롬돋움"/>
                          <a:sym typeface="함초롬돋움"/>
                        </a:defRPr>
                      </a:pPr>
                      <a:endParaRP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6"/>
                  </a:ext>
                </a:extLst>
              </a:tr>
              <a:tr h="487189">
                <a:tc gridSpan="2">
                  <a:txBody>
                    <a:bodyPr/>
                    <a:lstStyle/>
                    <a:p>
                      <a:pPr algn="just">
                        <a:lnSpc>
                          <a:spcPct val="160000"/>
                        </a:lnSpc>
                        <a:defRPr sz="1100">
                          <a:latin typeface="함초롬돋움"/>
                          <a:ea typeface="함초롬돋움"/>
                          <a:cs typeface="함초롬돋움"/>
                          <a:sym typeface="함초롬돋움"/>
                        </a:defRPr>
                      </a:pPr>
                      <a:r>
                        <a:t>alternative courses</a:t>
                      </a:r>
                    </a:p>
                    <a:p>
                      <a:pPr algn="just">
                        <a:lnSpc>
                          <a:spcPct val="160000"/>
                        </a:lnSpc>
                        <a:defRPr sz="1100">
                          <a:latin typeface="함초롬돋움"/>
                          <a:ea typeface="함초롬돋움"/>
                          <a:cs typeface="함초롬돋움"/>
                          <a:sym typeface="함초롬돋움"/>
                        </a:defRPr>
                      </a:pPr>
                      <a:r>
                        <a:t>5번에서 만약 그 공연 시작일이 2일도 안남았다면 에러발생</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7"/>
                  </a:ext>
                </a:extLst>
              </a:tr>
            </a:tbl>
          </a:graphicData>
        </a:graphic>
      </p:graphicFrame>
      <p:pic>
        <p:nvPicPr>
          <p:cNvPr id="161" name="그림 4" descr="그림 4"/>
          <p:cNvPicPr>
            <a:picLocks noChangeAspect="1"/>
          </p:cNvPicPr>
          <p:nvPr/>
        </p:nvPicPr>
        <p:blipFill>
          <a:blip r:embed="rId2">
            <a:extLst/>
          </a:blip>
          <a:stretch>
            <a:fillRect/>
          </a:stretch>
        </p:blipFill>
        <p:spPr>
          <a:xfrm>
            <a:off x="57150" y="0"/>
            <a:ext cx="12192000" cy="3651183"/>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 name="표 8"/>
          <p:cNvGraphicFramePr/>
          <p:nvPr/>
        </p:nvGraphicFramePr>
        <p:xfrm>
          <a:off x="0" y="0"/>
          <a:ext cx="3493274" cy="6857998"/>
        </p:xfrm>
        <a:graphic>
          <a:graphicData uri="http://schemas.openxmlformats.org/drawingml/2006/table">
            <a:tbl>
              <a:tblPr>
                <a:tableStyleId>{4C3C2611-4C71-4FC5-86AE-919BDF0F9419}</a:tableStyleId>
              </a:tblPr>
              <a:tblGrid>
                <a:gridCol w="1745399">
                  <a:extLst>
                    <a:ext uri="{9D8B030D-6E8A-4147-A177-3AD203B41FA5}">
                      <a16:colId xmlns:a16="http://schemas.microsoft.com/office/drawing/2014/main" val="20000"/>
                    </a:ext>
                  </a:extLst>
                </a:gridCol>
                <a:gridCol w="1747875">
                  <a:extLst>
                    <a:ext uri="{9D8B030D-6E8A-4147-A177-3AD203B41FA5}">
                      <a16:colId xmlns:a16="http://schemas.microsoft.com/office/drawing/2014/main" val="20001"/>
                    </a:ext>
                  </a:extLst>
                </a:gridCol>
              </a:tblGrid>
              <a:tr h="438613">
                <a:tc gridSpan="2">
                  <a:txBody>
                    <a:bodyPr/>
                    <a:lstStyle/>
                    <a:p>
                      <a:pPr algn="just">
                        <a:lnSpc>
                          <a:spcPct val="160000"/>
                        </a:lnSpc>
                        <a:defRPr sz="1800"/>
                      </a:pPr>
                      <a:r>
                        <a:rPr sz="1000" b="1"/>
                        <a:t>use case description : inquire my Announcement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306224">
                <a:tc>
                  <a:txBody>
                    <a:bodyPr/>
                    <a:lstStyle/>
                    <a:p>
                      <a:pPr algn="just">
                        <a:lnSpc>
                          <a:spcPct val="160000"/>
                        </a:lnSpc>
                        <a:defRPr sz="1800"/>
                      </a:pPr>
                      <a:r>
                        <a:rPr sz="1000">
                          <a:latin typeface="함초롬돋움"/>
                          <a:ea typeface="함초롬돋움"/>
                          <a:cs typeface="함초롬돋움"/>
                          <a:sym typeface="함초롬돋움"/>
                        </a:rPr>
                        <a:t>1. inquire my Announcement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함초롬돋움"/>
                          <a:ea typeface="함초롬돋움"/>
                          <a:cs typeface="함초롬돋움"/>
                          <a:sym typeface="함초롬돋움"/>
                        </a:defRPr>
                      </a:pPr>
                      <a:r>
                        <a:t>2.Login_UI에서 Login으로 </a:t>
                      </a:r>
                    </a:p>
                    <a:p>
                      <a:pPr algn="just">
                        <a:lnSpc>
                          <a:spcPct val="160000"/>
                        </a:lnSpc>
                        <a:defRPr sz="1000">
                          <a:latin typeface="함초롬돋움"/>
                          <a:ea typeface="함초롬돋움"/>
                          <a:cs typeface="함초롬돋움"/>
                          <a:sym typeface="함초롬돋움"/>
                        </a:defRPr>
                      </a:pPr>
                      <a:r>
                        <a:t>inquire my Announcement 메시지가 왔음을 알린다. </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1203230">
                <a:tc>
                  <a:txBody>
                    <a:bodyPr/>
                    <a:lstStyle/>
                    <a:p>
                      <a:pPr algn="just">
                        <a:lnSpc>
                          <a:spcPct val="160000"/>
                        </a:lnSpc>
                        <a:defRPr sz="1000">
                          <a:latin typeface="함초롬돋움"/>
                          <a:ea typeface="함초롬돋움"/>
                          <a:cs typeface="함초롬돋움"/>
                          <a:sym typeface="함초롬돋움"/>
                        </a:defRPr>
                      </a:pPr>
                      <a:r>
                        <a:t>3. Logion에서 받아온 메시지를 </a:t>
                      </a:r>
                    </a:p>
                    <a:p>
                      <a:pPr algn="just">
                        <a:lnSpc>
                          <a:spcPct val="160000"/>
                        </a:lnSpc>
                        <a:defRPr sz="1000">
                          <a:latin typeface="함초롬돋움"/>
                          <a:ea typeface="함초롬돋움"/>
                          <a:cs typeface="함초롬돋움"/>
                          <a:sym typeface="함초롬돋움"/>
                        </a:defRPr>
                      </a:pPr>
                      <a:r>
                        <a:t>InquireMyAnnouncement로 전달한다.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Session에서 현재 사용자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1203230">
                <a:tc>
                  <a:txBody>
                    <a:bodyPr/>
                    <a:lstStyle/>
                    <a:p>
                      <a:pPr algn="just">
                        <a:lnSpc>
                          <a:spcPct val="160000"/>
                        </a:lnSpc>
                        <a:defRPr sz="1800"/>
                      </a:pPr>
                      <a:r>
                        <a:rPr sz="1000">
                          <a:latin typeface="함초롬돋움"/>
                          <a:ea typeface="함초롬돋움"/>
                          <a:cs typeface="함초롬돋움"/>
                          <a:sym typeface="함초롬돋움"/>
                        </a:rPr>
                        <a:t>5.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6. 현재 접속한 member class를 찾아 사용자가 등록했던 모집공고 리스트를 가져온다.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902990">
                <a:tc>
                  <a:txBody>
                    <a:bodyPr/>
                    <a:lstStyle/>
                    <a:p>
                      <a:pPr algn="just">
                        <a:lnSpc>
                          <a:spcPct val="160000"/>
                        </a:lnSpc>
                        <a:defRPr sz="1800"/>
                      </a:pPr>
                      <a:r>
                        <a:rPr sz="1000">
                          <a:latin typeface="함초롬돋움"/>
                          <a:ea typeface="함초롬돋움"/>
                          <a:cs typeface="함초롬돋움"/>
                          <a:sym typeface="함초롬돋움"/>
                        </a:rPr>
                        <a:t>7. 모집공고들에서 간단하게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7. 받아온 모집공고 정보들을 출력한다.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1803711">
                <a:tc gridSpan="2">
                  <a:txBody>
                    <a:bodyPr/>
                    <a:lstStyle/>
                    <a:p>
                      <a:pPr algn="just">
                        <a:lnSpc>
                          <a:spcPct val="160000"/>
                        </a:lnSpc>
                        <a:defRPr sz="1000">
                          <a:latin typeface="함초롬돋움"/>
                          <a:ea typeface="함초롬돋움"/>
                          <a:cs typeface="함초롬돋움"/>
                          <a:sym typeface="함초롬돋움"/>
                        </a:defRPr>
                      </a:pPr>
                      <a:r>
                        <a:t>extensions</a:t>
                      </a:r>
                    </a:p>
                    <a:p>
                      <a:pPr algn="just">
                        <a:lnSpc>
                          <a:spcPct val="160000"/>
                        </a:lnSpc>
                        <a:defRPr sz="1000">
                          <a:latin typeface="함초롬돋움"/>
                          <a:ea typeface="함초롬돋움"/>
                          <a:cs typeface="함초롬돋움"/>
                          <a:sym typeface="함초롬돋움"/>
                        </a:defRPr>
                      </a:pPr>
                      <a:r>
                        <a:t>after step 7, Recruiter가 상세 정보를 얻고 싶은 모집공고를 선택하면 공고의 상세정보를 출력한다.</a:t>
                      </a:r>
                    </a:p>
                    <a:p>
                      <a:pPr algn="just">
                        <a:lnSpc>
                          <a:spcPct val="160000"/>
                        </a:lnSpc>
                        <a:defRPr sz="1000">
                          <a:latin typeface="함초롬돋움"/>
                          <a:ea typeface="함초롬돋움"/>
                          <a:cs typeface="함초롬돋움"/>
                          <a:sym typeface="함초롬돋움"/>
                        </a:defRPr>
                      </a:pPr>
                      <a:r>
                        <a:t>after step 7, Recruiter는 모집공고를 취소할 수 있다.</a:t>
                      </a:r>
                    </a:p>
                    <a:p>
                      <a:pPr algn="just">
                        <a:lnSpc>
                          <a:spcPct val="160000"/>
                        </a:lnSpc>
                        <a:defRPr sz="1000">
                          <a:latin typeface="함초롬돋움"/>
                          <a:ea typeface="함초롬돋움"/>
                          <a:cs typeface="함초롬돋움"/>
                          <a:sym typeface="함초롬돋움"/>
                        </a:defRPr>
                      </a:pPr>
                      <a:r>
                        <a:t>After step 7, Recruiter는 티켓의 희망판매가격을 수정할 수 있다.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5"/>
                  </a:ext>
                </a:extLst>
              </a:tr>
            </a:tbl>
          </a:graphicData>
        </a:graphic>
      </p:graphicFrame>
      <p:pic>
        <p:nvPicPr>
          <p:cNvPr id="164" name="그림 4" descr="그림 4"/>
          <p:cNvPicPr>
            <a:picLocks noChangeAspect="1"/>
          </p:cNvPicPr>
          <p:nvPr/>
        </p:nvPicPr>
        <p:blipFill>
          <a:blip r:embed="rId2">
            <a:extLst/>
          </a:blip>
          <a:stretch>
            <a:fillRect/>
          </a:stretch>
        </p:blipFill>
        <p:spPr>
          <a:xfrm>
            <a:off x="3493272" y="0"/>
            <a:ext cx="8698728" cy="685800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 name="표 3"/>
          <p:cNvGraphicFramePr/>
          <p:nvPr/>
        </p:nvGraphicFramePr>
        <p:xfrm>
          <a:off x="0" y="4530888"/>
          <a:ext cx="12191999" cy="1957474"/>
        </p:xfrm>
        <a:graphic>
          <a:graphicData uri="http://schemas.openxmlformats.org/drawingml/2006/table">
            <a:tbl>
              <a:tblPr>
                <a:tableStyleId>{4C3C2611-4C71-4FC5-86AE-919BDF0F9419}</a:tableStyleId>
              </a:tblPr>
              <a:tblGrid>
                <a:gridCol w="5217754">
                  <a:extLst>
                    <a:ext uri="{9D8B030D-6E8A-4147-A177-3AD203B41FA5}">
                      <a16:colId xmlns:a16="http://schemas.microsoft.com/office/drawing/2014/main" val="20000"/>
                    </a:ext>
                  </a:extLst>
                </a:gridCol>
                <a:gridCol w="6974245">
                  <a:extLst>
                    <a:ext uri="{9D8B030D-6E8A-4147-A177-3AD203B41FA5}">
                      <a16:colId xmlns:a16="http://schemas.microsoft.com/office/drawing/2014/main" val="20001"/>
                    </a:ext>
                  </a:extLst>
                </a:gridCol>
              </a:tblGrid>
              <a:tr h="310017">
                <a:tc gridSpan="2">
                  <a:txBody>
                    <a:bodyPr/>
                    <a:lstStyle/>
                    <a:p>
                      <a:pPr algn="just">
                        <a:lnSpc>
                          <a:spcPct val="160000"/>
                        </a:lnSpc>
                        <a:defRPr sz="1800"/>
                      </a:pPr>
                      <a:r>
                        <a:rPr sz="1000" b="1"/>
                        <a:t>use case description : search available Announcement list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305929">
                <a:tc>
                  <a:txBody>
                    <a:bodyPr/>
                    <a:lstStyle/>
                    <a:p>
                      <a:pPr algn="l">
                        <a:lnSpc>
                          <a:spcPct val="160000"/>
                        </a:lnSpc>
                        <a:defRPr sz="1800"/>
                      </a:pPr>
                      <a:r>
                        <a:rPr sz="1000">
                          <a:latin typeface="함초롬돋움"/>
                          <a:ea typeface="함초롬돋움"/>
                          <a:cs typeface="함초롬돋움"/>
                          <a:sym typeface="함초롬돋움"/>
                        </a:rPr>
                        <a:t>1. 악기 리스트에서 악기를 고르고 search available Announcement list 버튼을 누른다.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2. Login_UI에서 Login으로 search available Announcement list 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304083">
                <a:tc>
                  <a:txBody>
                    <a:bodyPr/>
                    <a:lstStyle/>
                    <a:p>
                      <a:pPr algn="l">
                        <a:lnSpc>
                          <a:spcPct val="160000"/>
                        </a:lnSpc>
                        <a:defRPr sz="1800"/>
                      </a:pPr>
                      <a:r>
                        <a:rPr sz="1000">
                          <a:latin typeface="함초롬돋움"/>
                          <a:ea typeface="함초롬돋움"/>
                          <a:cs typeface="함초롬돋움"/>
                          <a:sym typeface="함초롬돋움"/>
                        </a:rPr>
                        <a:t>3. Login에서 받아온 메세지를 SearchAvailableAnnouncementList로 전달한다.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AnnouncementCollection에 모든 이용가능한 모집공고를 얻어오는 메시지를 보낸다.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304083">
                <a:tc>
                  <a:txBody>
                    <a:bodyPr/>
                    <a:lstStyle/>
                    <a:p>
                      <a:pPr algn="l">
                        <a:lnSpc>
                          <a:spcPct val="160000"/>
                        </a:lnSpc>
                        <a:defRPr sz="1800"/>
                      </a:pPr>
                      <a:r>
                        <a:rPr sz="1000">
                          <a:latin typeface="함초롬돋움"/>
                          <a:ea typeface="함초롬돋움"/>
                          <a:cs typeface="함초롬돋움"/>
                          <a:sym typeface="함초롬돋움"/>
                        </a:rPr>
                        <a:t>5. AnnouncementCollection에서 Announcement에 접근해 각각의 정보를 얻어온다.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6. 이용가능한 announcement를 사용자에게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458319">
                <a:tc gridSpan="2">
                  <a:txBody>
                    <a:bodyPr/>
                    <a:lstStyle/>
                    <a:p>
                      <a:pPr algn="just">
                        <a:lnSpc>
                          <a:spcPct val="160000"/>
                        </a:lnSpc>
                        <a:defRPr sz="1000">
                          <a:latin typeface="함초롬돋움"/>
                          <a:ea typeface="함초롬돋움"/>
                          <a:cs typeface="함초롬돋움"/>
                          <a:sym typeface="함초롬돋움"/>
                        </a:defRPr>
                      </a:pPr>
                      <a:r>
                        <a:t>extensions</a:t>
                      </a:r>
                    </a:p>
                    <a:p>
                      <a:pPr algn="just">
                        <a:lnSpc>
                          <a:spcPct val="160000"/>
                        </a:lnSpc>
                        <a:defRPr sz="1000">
                          <a:latin typeface="함초롬돋움"/>
                          <a:ea typeface="함초롬돋움"/>
                          <a:cs typeface="함초롬돋움"/>
                          <a:sym typeface="함초롬돋움"/>
                        </a:defRPr>
                      </a:pPr>
                      <a:r>
                        <a:t>after step 2, performer가 모집공고를 선택하면 모집공고의 상세정보를 보여준다.</a:t>
                      </a:r>
                    </a:p>
                    <a:p>
                      <a:pPr algn="just">
                        <a:lnSpc>
                          <a:spcPct val="160000"/>
                        </a:lnSpc>
                        <a:defRPr sz="1000">
                          <a:latin typeface="함초롬돋움"/>
                          <a:ea typeface="함초롬돋움"/>
                          <a:cs typeface="함초롬돋움"/>
                          <a:sym typeface="함초롬돋움"/>
                        </a:defRPr>
                      </a:pPr>
                      <a:r>
                        <a:t>After step 2, performer는 모집공고에 지원할 수 있다.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4"/>
                  </a:ext>
                </a:extLst>
              </a:tr>
            </a:tbl>
          </a:graphicData>
        </a:graphic>
      </p:graphicFrame>
      <p:pic>
        <p:nvPicPr>
          <p:cNvPr id="167" name="그림 7" descr="그림 7"/>
          <p:cNvPicPr>
            <a:picLocks noChangeAspect="1"/>
          </p:cNvPicPr>
          <p:nvPr/>
        </p:nvPicPr>
        <p:blipFill>
          <a:blip r:embed="rId2">
            <a:extLst/>
          </a:blip>
          <a:stretch>
            <a:fillRect/>
          </a:stretch>
        </p:blipFill>
        <p:spPr>
          <a:xfrm>
            <a:off x="0" y="45234"/>
            <a:ext cx="12192000" cy="4485655"/>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046500-9555-47C8-94F6-2598A06CDDA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latinLnBrk="0"/>
            <a:r>
              <a:rPr lang="ko-KR" altLang="en-US" sz="3200" kern="1200" dirty="0">
                <a:solidFill>
                  <a:schemeClr val="tx1"/>
                </a:solidFill>
                <a:latin typeface="+mj-lt"/>
                <a:ea typeface="+mj-ea"/>
                <a:cs typeface="+mj-cs"/>
              </a:rPr>
              <a:t>프로젝트 일정표</a:t>
            </a:r>
          </a:p>
        </p:txBody>
      </p:sp>
      <p:graphicFrame>
        <p:nvGraphicFramePr>
          <p:cNvPr id="8" name="차트 7">
            <a:extLst>
              <a:ext uri="{FF2B5EF4-FFF2-40B4-BE49-F238E27FC236}">
                <a16:creationId xmlns:a16="http://schemas.microsoft.com/office/drawing/2014/main" id="{820E591B-9FC8-48AB-9EAF-F92BD8AA42B1}"/>
              </a:ext>
            </a:extLst>
          </p:cNvPr>
          <p:cNvGraphicFramePr>
            <a:graphicFrameLocks/>
          </p:cNvGraphicFramePr>
          <p:nvPr>
            <p:extLst/>
          </p:nvPr>
        </p:nvGraphicFramePr>
        <p:xfrm>
          <a:off x="643467" y="1675227"/>
          <a:ext cx="10905066" cy="43941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331791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 name="표 6"/>
          <p:cNvGraphicFramePr/>
          <p:nvPr/>
        </p:nvGraphicFramePr>
        <p:xfrm>
          <a:off x="0" y="4654551"/>
          <a:ext cx="12191999" cy="2203450"/>
        </p:xfrm>
        <a:graphic>
          <a:graphicData uri="http://schemas.openxmlformats.org/drawingml/2006/table">
            <a:tbl>
              <a:tblPr>
                <a:tableStyleId>{4C3C2611-4C71-4FC5-86AE-919BDF0F9419}</a:tableStyleId>
              </a:tblPr>
              <a:tblGrid>
                <a:gridCol w="5217754">
                  <a:extLst>
                    <a:ext uri="{9D8B030D-6E8A-4147-A177-3AD203B41FA5}">
                      <a16:colId xmlns:a16="http://schemas.microsoft.com/office/drawing/2014/main" val="20000"/>
                    </a:ext>
                  </a:extLst>
                </a:gridCol>
                <a:gridCol w="6974245">
                  <a:extLst>
                    <a:ext uri="{9D8B030D-6E8A-4147-A177-3AD203B41FA5}">
                      <a16:colId xmlns:a16="http://schemas.microsoft.com/office/drawing/2014/main" val="20001"/>
                    </a:ext>
                  </a:extLst>
                </a:gridCol>
              </a:tblGrid>
              <a:tr h="326215">
                <a:tc gridSpan="2">
                  <a:txBody>
                    <a:bodyPr/>
                    <a:lstStyle/>
                    <a:p>
                      <a:pPr algn="just">
                        <a:lnSpc>
                          <a:spcPct val="160000"/>
                        </a:lnSpc>
                        <a:defRPr sz="1800"/>
                      </a:pPr>
                      <a:r>
                        <a:rPr sz="1000" b="1"/>
                        <a:t>use case description : search appled Announcement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419851">
                <a:tc>
                  <a:txBody>
                    <a:bodyPr/>
                    <a:lstStyle/>
                    <a:p>
                      <a:pPr algn="just">
                        <a:lnSpc>
                          <a:spcPct val="160000"/>
                        </a:lnSpc>
                        <a:defRPr sz="1000">
                          <a:latin typeface="함초롬돋움"/>
                          <a:ea typeface="함초롬돋움"/>
                          <a:cs typeface="함초롬돋움"/>
                          <a:sym typeface="함초롬돋움"/>
                        </a:defRPr>
                      </a:pPr>
                      <a:r>
                        <a:t>1. </a:t>
                      </a:r>
                      <a:r>
                        <a:rPr>
                          <a:latin typeface="+mj-lt"/>
                          <a:ea typeface="+mj-ea"/>
                          <a:cs typeface="+mj-cs"/>
                          <a:sym typeface="맑은 고딕"/>
                        </a:rPr>
                        <a:t>search appled Announcement </a:t>
                      </a:r>
                      <a:r>
                        <a:t>버튼을 누른다</a:t>
                      </a:r>
                      <a:r>
                        <a:rPr>
                          <a:latin typeface="+mj-lt"/>
                          <a:ea typeface="+mj-ea"/>
                          <a:cs typeface="+mj-cs"/>
                          <a:sym typeface="맑은 고딕"/>
                        </a:rPr>
                        <a: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함초롬돋움"/>
                          <a:ea typeface="함초롬돋움"/>
                          <a:cs typeface="함초롬돋움"/>
                          <a:sym typeface="함초롬돋움"/>
                        </a:defRPr>
                      </a:pPr>
                      <a:r>
                        <a:t>2. Login_UI에서 Login으로 </a:t>
                      </a:r>
                      <a:r>
                        <a:rPr>
                          <a:latin typeface="+mj-lt"/>
                          <a:ea typeface="+mj-ea"/>
                          <a:cs typeface="+mj-cs"/>
                          <a:sym typeface="맑은 고딕"/>
                        </a:rPr>
                        <a:t>search appled Announcement </a:t>
                      </a:r>
                      <a:r>
                        <a:t> 메시지가 왔음을 알린다.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622207">
                <a:tc>
                  <a:txBody>
                    <a:bodyPr/>
                    <a:lstStyle/>
                    <a:p>
                      <a:pPr algn="l">
                        <a:lnSpc>
                          <a:spcPct val="160000"/>
                        </a:lnSpc>
                        <a:defRPr sz="1800"/>
                      </a:pPr>
                      <a:r>
                        <a:rPr sz="1000">
                          <a:latin typeface="함초롬돋움"/>
                          <a:ea typeface="함초롬돋움"/>
                          <a:cs typeface="함초롬돋움"/>
                          <a:sym typeface="함초롬돋움"/>
                        </a:rPr>
                        <a:t>3. Login에서 받아온 메세지를 SearchAppledAnnouncementList로 전달한다.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session에서 현재 이용중인 유저의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419851">
                <a:tc>
                  <a:txBody>
                    <a:bodyPr/>
                    <a:lstStyle/>
                    <a:p>
                      <a:pPr algn="just">
                        <a:lnSpc>
                          <a:spcPct val="160000"/>
                        </a:lnSpc>
                        <a:defRPr sz="1800"/>
                      </a:pPr>
                      <a:r>
                        <a:rPr sz="1000">
                          <a:latin typeface="함초롬돋움"/>
                          <a:ea typeface="함초롬돋움"/>
                          <a:cs typeface="함초롬돋움"/>
                          <a:sym typeface="함초롬돋움"/>
                        </a:rPr>
                        <a:t>5.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한컴바탕"/>
                          <a:ea typeface="한컴바탕"/>
                          <a:cs typeface="한컴바탕"/>
                          <a:sym typeface="한컴바탕"/>
                        </a:defRPr>
                      </a:pPr>
                      <a:r>
                        <a:t>6. </a:t>
                      </a:r>
                      <a:r>
                        <a:rPr>
                          <a:latin typeface="함초롬돋움"/>
                          <a:ea typeface="함초롬돋움"/>
                          <a:cs typeface="함초롬돋움"/>
                          <a:sym typeface="함초롬돋움"/>
                        </a:rPr>
                        <a:t>현재 접속한 member class를 찾아 </a:t>
                      </a:r>
                      <a:r>
                        <a:t>그 유저가 지원한 모집공고를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415326">
                <a:tc>
                  <a:txBody>
                    <a:bodyPr/>
                    <a:lstStyle/>
                    <a:p>
                      <a:pPr algn="just">
                        <a:lnSpc>
                          <a:spcPct val="160000"/>
                        </a:lnSpc>
                        <a:defRPr sz="1800"/>
                      </a:pPr>
                      <a:r>
                        <a:rPr sz="1000">
                          <a:latin typeface="함초롬돋움"/>
                          <a:ea typeface="함초롬돋움"/>
                          <a:cs typeface="함초롬돋움"/>
                          <a:sym typeface="함초롬돋움"/>
                        </a:rPr>
                        <a:t>7. 사용자에게 지원했던 모집공고를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a:latin typeface="함초롬돋움"/>
                          <a:ea typeface="함초롬돋움"/>
                          <a:cs typeface="함초롬돋움"/>
                          <a:sym typeface="함초롬돋움"/>
                        </a:defRPr>
                      </a:pPr>
                      <a:endParaRP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bl>
          </a:graphicData>
        </a:graphic>
      </p:graphicFrame>
      <p:pic>
        <p:nvPicPr>
          <p:cNvPr id="170" name="그림 11" descr="그림 11"/>
          <p:cNvPicPr>
            <a:picLocks noChangeAspect="1"/>
          </p:cNvPicPr>
          <p:nvPr/>
        </p:nvPicPr>
        <p:blipFill>
          <a:blip r:embed="rId2">
            <a:extLst/>
          </a:blip>
          <a:stretch>
            <a:fillRect/>
          </a:stretch>
        </p:blipFill>
        <p:spPr>
          <a:xfrm>
            <a:off x="0" y="0"/>
            <a:ext cx="12192000" cy="465455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 name="표 9"/>
          <p:cNvGraphicFramePr/>
          <p:nvPr/>
        </p:nvGraphicFramePr>
        <p:xfrm>
          <a:off x="0" y="50800"/>
          <a:ext cx="3390900" cy="4889501"/>
        </p:xfrm>
        <a:graphic>
          <a:graphicData uri="http://schemas.openxmlformats.org/drawingml/2006/table">
            <a:tbl>
              <a:tblPr>
                <a:tableStyleId>{4C3C2611-4C71-4FC5-86AE-919BDF0F9419}</a:tableStyleId>
              </a:tblPr>
              <a:tblGrid>
                <a:gridCol w="1451188">
                  <a:extLst>
                    <a:ext uri="{9D8B030D-6E8A-4147-A177-3AD203B41FA5}">
                      <a16:colId xmlns:a16="http://schemas.microsoft.com/office/drawing/2014/main" val="20000"/>
                    </a:ext>
                  </a:extLst>
                </a:gridCol>
                <a:gridCol w="1939712">
                  <a:extLst>
                    <a:ext uri="{9D8B030D-6E8A-4147-A177-3AD203B41FA5}">
                      <a16:colId xmlns:a16="http://schemas.microsoft.com/office/drawing/2014/main" val="20001"/>
                    </a:ext>
                  </a:extLst>
                </a:gridCol>
              </a:tblGrid>
              <a:tr h="537645">
                <a:tc gridSpan="2">
                  <a:txBody>
                    <a:bodyPr/>
                    <a:lstStyle/>
                    <a:p>
                      <a:pPr algn="l">
                        <a:defRPr sz="1800"/>
                      </a:pPr>
                      <a:r>
                        <a:rPr sz="1000" b="1"/>
                        <a:t>use case description : recommend Announcement</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solidFill>
                      <a:srgbClr val="DDDDDD"/>
                    </a:solidFill>
                  </a:tcPr>
                </a:tc>
                <a:tc hMerge="1">
                  <a:txBody>
                    <a:bodyPr/>
                    <a:lstStyle/>
                    <a:p>
                      <a:endParaRPr lang="ko-KR"/>
                    </a:p>
                  </a:txBody>
                  <a:tcPr/>
                </a:tc>
                <a:extLst>
                  <a:ext uri="{0D108BD9-81ED-4DB2-BD59-A6C34878D82A}">
                    <a16:rowId xmlns:a16="http://schemas.microsoft.com/office/drawing/2014/main" val="10000"/>
                  </a:ext>
                </a:extLst>
              </a:tr>
              <a:tr h="1060318">
                <a:tc>
                  <a:txBody>
                    <a:bodyPr/>
                    <a:lstStyle/>
                    <a:p>
                      <a:pPr algn="just">
                        <a:lnSpc>
                          <a:spcPct val="160000"/>
                        </a:lnSpc>
                        <a:defRPr sz="1800"/>
                      </a:pPr>
                      <a:r>
                        <a:rPr sz="1000">
                          <a:latin typeface="함초롬돋움"/>
                          <a:ea typeface="함초롬돋움"/>
                          <a:cs typeface="함초롬돋움"/>
                          <a:sym typeface="함초롬돋움"/>
                        </a:rPr>
                        <a:t>1. session에서 현재 이용중인 유저의 ID를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2 . memberCollection에서 member들의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1170494">
                <a:tc>
                  <a:txBody>
                    <a:bodyPr/>
                    <a:lstStyle/>
                    <a:p>
                      <a:pPr algn="just">
                        <a:lnSpc>
                          <a:spcPct val="160000"/>
                        </a:lnSpc>
                        <a:defRPr sz="1800"/>
                      </a:pPr>
                      <a:r>
                        <a:rPr sz="1000">
                          <a:latin typeface="함초롬돋움"/>
                          <a:ea typeface="함초롬돋움"/>
                          <a:cs typeface="함초롬돋움"/>
                          <a:sym typeface="함초롬돋움"/>
                        </a:rPr>
                        <a:t>3. 현재 접속한 member class를 찾아 그 유저의 정보를 받아온다.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4. 모든 performer에 대해 현재 접속한 유저와 가장 유사한 유저를 찾는다.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1060726">
                <a:tc>
                  <a:txBody>
                    <a:bodyPr/>
                    <a:lstStyle/>
                    <a:p>
                      <a:pPr algn="just">
                        <a:lnSpc>
                          <a:spcPct val="160000"/>
                        </a:lnSpc>
                        <a:defRPr sz="1800"/>
                      </a:pPr>
                      <a:r>
                        <a:rPr sz="1000">
                          <a:latin typeface="한컴바탕"/>
                          <a:ea typeface="한컴바탕"/>
                          <a:cs typeface="한컴바탕"/>
                          <a:sym typeface="한컴바탕"/>
                        </a:rPr>
                        <a:t>5. 가장 유사한 사용자가 지원했던 모집공고 리스트를 가져온다.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a:latin typeface="함초롬돋움"/>
                          <a:ea typeface="함초롬돋움"/>
                          <a:cs typeface="함초롬돋움"/>
                          <a:sym typeface="함초롬돋움"/>
                        </a:rPr>
                        <a:t>6. 현재 접속한 사용자에게 그 모집공고를 보여준다.</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1060318">
                <a:tc gridSpan="2">
                  <a:txBody>
                    <a:bodyPr/>
                    <a:lstStyle/>
                    <a:p>
                      <a:pPr algn="just">
                        <a:lnSpc>
                          <a:spcPct val="160000"/>
                        </a:lnSpc>
                        <a:defRPr sz="1000" b="1">
                          <a:latin typeface="함초롬돋움"/>
                          <a:ea typeface="함초롬돋움"/>
                          <a:cs typeface="함초롬돋움"/>
                          <a:sym typeface="함초롬돋움"/>
                        </a:defRPr>
                      </a:pPr>
                      <a:r>
                        <a:t>alternative courses</a:t>
                      </a:r>
                      <a:endParaRPr>
                        <a:latin typeface="한컴바탕"/>
                        <a:ea typeface="한컴바탕"/>
                        <a:cs typeface="한컴바탕"/>
                        <a:sym typeface="한컴바탕"/>
                      </a:endParaRPr>
                    </a:p>
                    <a:p>
                      <a:pPr algn="just">
                        <a:lnSpc>
                          <a:spcPct val="160000"/>
                        </a:lnSpc>
                        <a:defRPr sz="1000">
                          <a:latin typeface="함초롬돋움"/>
                          <a:ea typeface="함초롬돋움"/>
                          <a:cs typeface="함초롬돋움"/>
                          <a:sym typeface="함초롬돋움"/>
                        </a:defRPr>
                      </a:pPr>
                      <a:r>
                        <a:t>none</a:t>
                      </a:r>
                    </a:p>
                  </a:txBody>
                  <a:tcPr marL="17907" marR="17907" marT="17907" marB="17907"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hMerge="1">
                  <a:txBody>
                    <a:bodyPr/>
                    <a:lstStyle/>
                    <a:p>
                      <a:endParaRPr lang="ko-KR"/>
                    </a:p>
                  </a:txBody>
                  <a:tcPr/>
                </a:tc>
                <a:extLst>
                  <a:ext uri="{0D108BD9-81ED-4DB2-BD59-A6C34878D82A}">
                    <a16:rowId xmlns:a16="http://schemas.microsoft.com/office/drawing/2014/main" val="10004"/>
                  </a:ext>
                </a:extLst>
              </a:tr>
            </a:tbl>
          </a:graphicData>
        </a:graphic>
      </p:graphicFrame>
      <p:pic>
        <p:nvPicPr>
          <p:cNvPr id="173" name="그림 4" descr="그림 4"/>
          <p:cNvPicPr>
            <a:picLocks noChangeAspect="1"/>
          </p:cNvPicPr>
          <p:nvPr/>
        </p:nvPicPr>
        <p:blipFill>
          <a:blip r:embed="rId2">
            <a:extLst/>
          </a:blip>
          <a:stretch>
            <a:fillRect/>
          </a:stretch>
        </p:blipFill>
        <p:spPr>
          <a:xfrm>
            <a:off x="3336111" y="0"/>
            <a:ext cx="8882727" cy="680720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이미지 갤러리"/>
          <p:cNvGrpSpPr/>
          <p:nvPr/>
        </p:nvGrpSpPr>
        <p:grpSpPr>
          <a:xfrm>
            <a:off x="3580842" y="379967"/>
            <a:ext cx="8636424" cy="6517166"/>
            <a:chOff x="0" y="0"/>
            <a:chExt cx="8636422" cy="6517164"/>
          </a:xfrm>
        </p:grpSpPr>
        <p:pic>
          <p:nvPicPr>
            <p:cNvPr id="175" name="스크린샷 2019-06-21 오전 10.29.51.png" descr="스크린샷 2019-06-21 오전 10.29.51.png"/>
            <p:cNvPicPr>
              <a:picLocks noChangeAspect="1"/>
            </p:cNvPicPr>
            <p:nvPr/>
          </p:nvPicPr>
          <p:blipFill>
            <a:blip r:embed="rId2">
              <a:extLst/>
            </a:blip>
            <a:srcRect t="96" b="96"/>
            <a:stretch>
              <a:fillRect/>
            </a:stretch>
          </p:blipFill>
          <p:spPr>
            <a:xfrm>
              <a:off x="0" y="-1"/>
              <a:ext cx="8636423" cy="6098067"/>
            </a:xfrm>
            <a:prstGeom prst="rect">
              <a:avLst/>
            </a:prstGeom>
            <a:ln w="12700" cap="flat">
              <a:noFill/>
              <a:miter lim="400000"/>
            </a:ln>
            <a:effectLst/>
          </p:spPr>
        </p:pic>
        <p:sp>
          <p:nvSpPr>
            <p:cNvPr id="176" name="주석을 입력합니다."/>
            <p:cNvSpPr txBox="1"/>
            <p:nvPr/>
          </p:nvSpPr>
          <p:spPr>
            <a:xfrm>
              <a:off x="-1" y="6174264"/>
              <a:ext cx="8636424"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defTabSz="457200">
                <a:defRPr sz="1200"/>
              </a:lvl1pPr>
            </a:lstStyle>
            <a:p>
              <a:r>
                <a:t>주석을 입력합니다.</a:t>
              </a:r>
            </a:p>
          </p:txBody>
        </p:sp>
      </p:grpSp>
      <p:graphicFrame>
        <p:nvGraphicFramePr>
          <p:cNvPr id="178" name="표"/>
          <p:cNvGraphicFramePr/>
          <p:nvPr/>
        </p:nvGraphicFramePr>
        <p:xfrm>
          <a:off x="260987" y="58258"/>
          <a:ext cx="3325606" cy="4853880"/>
        </p:xfrm>
        <a:graphic>
          <a:graphicData uri="http://schemas.openxmlformats.org/drawingml/2006/table">
            <a:tbl>
              <a:tblPr firstRow="1" bandRow="1">
                <a:tableStyleId>{4C3C2611-4C71-4FC5-86AE-919BDF0F9419}</a:tableStyleId>
              </a:tblPr>
              <a:tblGrid>
                <a:gridCol w="1630535">
                  <a:extLst>
                    <a:ext uri="{9D8B030D-6E8A-4147-A177-3AD203B41FA5}">
                      <a16:colId xmlns:a16="http://schemas.microsoft.com/office/drawing/2014/main" val="20000"/>
                    </a:ext>
                  </a:extLst>
                </a:gridCol>
                <a:gridCol w="1695071">
                  <a:extLst>
                    <a:ext uri="{9D8B030D-6E8A-4147-A177-3AD203B41FA5}">
                      <a16:colId xmlns:a16="http://schemas.microsoft.com/office/drawing/2014/main" val="20001"/>
                    </a:ext>
                  </a:extLst>
                </a:gridCol>
              </a:tblGrid>
              <a:tr h="508561">
                <a:tc gridSpan="2">
                  <a:txBody>
                    <a:bodyPr/>
                    <a:lstStyle/>
                    <a:p>
                      <a:pPr algn="l">
                        <a:defRPr sz="1800" b="0">
                          <a:solidFill>
                            <a:srgbClr val="000000"/>
                          </a:solidFill>
                        </a:defRPr>
                      </a:pPr>
                      <a:r>
                        <a:rPr b="1">
                          <a:solidFill>
                            <a:srgbClr val="FFFFFF"/>
                          </a:solidFill>
                        </a:rPr>
                        <a:t>Recommend announcement</a:t>
                      </a:r>
                    </a:p>
                  </a:txBody>
                  <a:tcPr marL="0" marR="0" marT="0" marB="0" horzOverflow="overflow"/>
                </a:tc>
                <a:tc hMerge="1">
                  <a:txBody>
                    <a:bodyPr/>
                    <a:lstStyle/>
                    <a:p>
                      <a:endParaRPr lang="ko-KR"/>
                    </a:p>
                  </a:txBody>
                  <a:tcPr/>
                </a:tc>
                <a:extLst>
                  <a:ext uri="{0D108BD9-81ED-4DB2-BD59-A6C34878D82A}">
                    <a16:rowId xmlns:a16="http://schemas.microsoft.com/office/drawing/2014/main" val="10000"/>
                  </a:ext>
                </a:extLst>
              </a:tr>
              <a:tr h="4345319">
                <a:tc>
                  <a:txBody>
                    <a:bodyPr/>
                    <a:lstStyle/>
                    <a:p>
                      <a:pPr algn="l">
                        <a:defRPr sz="1800"/>
                      </a:pPr>
                      <a:r>
                        <a:t>1. interface를 실행한다. </a:t>
                      </a:r>
                    </a:p>
                  </a:txBody>
                  <a:tcPr marL="0" marR="0" marT="0" marB="0" horzOverflow="overflow"/>
                </a:tc>
                <a:tc>
                  <a:txBody>
                    <a:bodyPr/>
                    <a:lstStyle/>
                    <a:p>
                      <a:pPr algn="l">
                        <a:defRPr sz="1800"/>
                      </a:pPr>
                      <a:r>
                        <a:t>2. training에 사용할 data를 제한한다. </a:t>
                      </a:r>
                    </a:p>
                    <a:p>
                      <a:pPr algn="l">
                        <a:defRPr sz="1800"/>
                      </a:pPr>
                      <a:r>
                        <a:t>3. Performer가 현재 지원한 모집공고가 없으면 악기에 따라 분류하여 추천한다. </a:t>
                      </a:r>
                    </a:p>
                    <a:p>
                      <a:pPr algn="l">
                        <a:defRPr sz="1800"/>
                      </a:pPr>
                      <a:r>
                        <a:t>4. performer가 모집공고에 지원한 적이 있으면 유사한 performer를 찾아 추천한다. </a:t>
                      </a:r>
                    </a:p>
                  </a:txBody>
                  <a:tcPr marL="0" marR="0" marT="0" marB="0" horzOverflow="overflow"/>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A0F7032F-9A86-415A-BA05-7B3D49ECE600}"/>
              </a:ext>
            </a:extLst>
          </p:cNvPr>
          <p:cNvSpPr>
            <a:spLocks noGrp="1"/>
          </p:cNvSpPr>
          <p:nvPr>
            <p:ph idx="1"/>
          </p:nvPr>
        </p:nvSpPr>
        <p:spPr>
          <a:xfrm>
            <a:off x="838200" y="48408"/>
            <a:ext cx="10515600" cy="6771939"/>
          </a:xfrm>
        </p:spPr>
        <p:txBody>
          <a:bodyPr>
            <a:normAutofit fontScale="62500" lnSpcReduction="20000"/>
          </a:bodyPr>
          <a:lstStyle/>
          <a:p>
            <a:pPr marL="0" indent="0" fontAlgn="base">
              <a:buNone/>
            </a:pPr>
            <a:r>
              <a:rPr lang="en-US" altLang="ko-KR" dirty="0"/>
              <a:t>-</a:t>
            </a:r>
            <a:r>
              <a:rPr lang="en-US" altLang="ko-KR" dirty="0" err="1"/>
              <a:t>Non_Login_UI</a:t>
            </a:r>
            <a:r>
              <a:rPr lang="en-US" altLang="ko-KR" dirty="0"/>
              <a:t> Class</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로그인 되지 않은 기본적인 화면을 사용자에게 출력</a:t>
            </a:r>
            <a:r>
              <a:rPr lang="en-US" altLang="ko-KR" dirty="0"/>
              <a:t>. (</a:t>
            </a:r>
            <a:r>
              <a:rPr lang="ko-KR" altLang="en-US" dirty="0"/>
              <a:t>회원가입</a:t>
            </a:r>
            <a:r>
              <a:rPr lang="en-US" altLang="ko-KR" dirty="0"/>
              <a:t>, </a:t>
            </a:r>
            <a:r>
              <a:rPr lang="ko-KR" altLang="en-US" dirty="0"/>
              <a:t>로그인 가능</a:t>
            </a:r>
            <a:r>
              <a:rPr lang="en-US" altLang="ko-KR" dirty="0"/>
              <a:t>)</a:t>
            </a:r>
            <a:endParaRPr lang="ko-KR" altLang="en-US" dirty="0"/>
          </a:p>
          <a:p>
            <a:pPr fontAlgn="base"/>
            <a:r>
              <a:rPr lang="en-US" altLang="ko-KR" dirty="0" err="1"/>
              <a:t>signUp</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회원가입 버튼을 누른 것을 </a:t>
            </a:r>
            <a:r>
              <a:rPr lang="en-US" altLang="ko-KR" dirty="0"/>
              <a:t>control class</a:t>
            </a:r>
            <a:r>
              <a:rPr lang="ko-KR" altLang="en-US" dirty="0"/>
              <a:t>에 전달</a:t>
            </a:r>
            <a:r>
              <a:rPr lang="en-US" altLang="ko-KR" dirty="0"/>
              <a:t>.</a:t>
            </a:r>
            <a:endParaRPr lang="ko-KR" altLang="en-US" dirty="0"/>
          </a:p>
          <a:p>
            <a:pPr fontAlgn="base"/>
            <a:r>
              <a:rPr lang="en-US" altLang="ko-KR" dirty="0" err="1"/>
              <a:t>completeSignUp</a:t>
            </a:r>
            <a:r>
              <a:rPr lang="en-US" altLang="ko-KR" dirty="0"/>
              <a:t>()</a:t>
            </a:r>
            <a:endParaRPr lang="ko-KR" altLang="en-US" dirty="0"/>
          </a:p>
          <a:p>
            <a:pPr marL="0" indent="0" fontAlgn="base">
              <a:buNone/>
            </a:pPr>
            <a:r>
              <a:rPr lang="ko-KR" altLang="en-US" dirty="0"/>
              <a:t>회원가입이 완료되었을 때 완료된 것을 사용자에게 출력</a:t>
            </a:r>
            <a:r>
              <a:rPr lang="en-US" altLang="ko-KR" dirty="0"/>
              <a:t>.</a:t>
            </a:r>
            <a:endParaRPr lang="ko-KR" altLang="en-US" dirty="0"/>
          </a:p>
          <a:p>
            <a:pPr fontAlgn="base"/>
            <a:r>
              <a:rPr lang="en-US" altLang="ko-KR" dirty="0"/>
              <a:t>login()</a:t>
            </a:r>
            <a:endParaRPr lang="ko-KR" altLang="en-US" dirty="0"/>
          </a:p>
          <a:p>
            <a:pPr marL="0" indent="0" fontAlgn="base">
              <a:buNone/>
            </a:pPr>
            <a:r>
              <a:rPr lang="ko-KR" altLang="en-US" dirty="0"/>
              <a:t>사용자로부터 </a:t>
            </a:r>
            <a:r>
              <a:rPr lang="en-US" altLang="ko-KR" dirty="0" err="1"/>
              <a:t>id,pw</a:t>
            </a:r>
            <a:r>
              <a:rPr lang="ko-KR" altLang="en-US" dirty="0"/>
              <a:t>를 </a:t>
            </a:r>
            <a:r>
              <a:rPr lang="ko-KR" altLang="en-US" dirty="0" err="1"/>
              <a:t>입력받아</a:t>
            </a:r>
            <a:r>
              <a:rPr lang="ko-KR" altLang="en-US" dirty="0"/>
              <a:t> </a:t>
            </a:r>
            <a:r>
              <a:rPr lang="en-US" altLang="ko-KR" dirty="0"/>
              <a:t>control class</a:t>
            </a:r>
            <a:r>
              <a:rPr lang="ko-KR" altLang="en-US" dirty="0"/>
              <a:t>에 전달</a:t>
            </a:r>
            <a:r>
              <a:rPr lang="en-US" altLang="ko-KR" dirty="0"/>
              <a:t>.</a:t>
            </a:r>
            <a:endParaRPr lang="ko-KR" altLang="en-US" dirty="0"/>
          </a:p>
          <a:p>
            <a:pPr fontAlgn="base"/>
            <a:r>
              <a:rPr lang="en-US" altLang="ko-KR" dirty="0" err="1"/>
              <a:t>failLogin</a:t>
            </a:r>
            <a:r>
              <a:rPr lang="en-US" altLang="ko-KR" dirty="0"/>
              <a:t>()</a:t>
            </a:r>
            <a:endParaRPr lang="ko-KR" altLang="en-US" dirty="0"/>
          </a:p>
          <a:p>
            <a:pPr marL="0" indent="0" fontAlgn="base">
              <a:buNone/>
            </a:pPr>
            <a:r>
              <a:rPr lang="ko-KR" altLang="en-US" dirty="0"/>
              <a:t>로그인에 실패하였을 때 실패 한 것을 사용자에게 출력</a:t>
            </a:r>
            <a:r>
              <a:rPr lang="en-US" altLang="ko-KR" dirty="0"/>
              <a:t>.</a:t>
            </a:r>
          </a:p>
          <a:p>
            <a:pPr fontAlgn="base"/>
            <a:endParaRPr lang="ko-KR" altLang="en-US" dirty="0"/>
          </a:p>
          <a:p>
            <a:pPr marL="0" indent="0" fontAlgn="base">
              <a:buNone/>
            </a:pPr>
            <a:r>
              <a:rPr lang="en-US" altLang="ko-KR" dirty="0"/>
              <a:t>-</a:t>
            </a:r>
            <a:r>
              <a:rPr lang="en-US" altLang="ko-KR" dirty="0" err="1"/>
              <a:t>Non_Login</a:t>
            </a:r>
            <a:r>
              <a:rPr lang="en-US" altLang="ko-KR" dirty="0"/>
              <a:t> class</a:t>
            </a:r>
            <a:endParaRPr lang="ko-KR" altLang="en-US" dirty="0"/>
          </a:p>
          <a:p>
            <a:pPr fontAlgn="base"/>
            <a:r>
              <a:rPr lang="en-US" altLang="ko-KR" dirty="0" err="1"/>
              <a:t>controlSignUp</a:t>
            </a:r>
            <a:r>
              <a:rPr lang="en-US" altLang="ko-KR" dirty="0"/>
              <a:t>()</a:t>
            </a:r>
            <a:endParaRPr lang="ko-KR" altLang="en-US" dirty="0"/>
          </a:p>
          <a:p>
            <a:pPr marL="0" indent="0" fontAlgn="base">
              <a:buNone/>
            </a:pPr>
            <a:r>
              <a:rPr lang="en-US" altLang="ko-KR" dirty="0"/>
              <a:t>boundary </a:t>
            </a:r>
            <a:r>
              <a:rPr lang="en-US" altLang="ko-KR" dirty="0" err="1"/>
              <a:t>classd</a:t>
            </a:r>
            <a:r>
              <a:rPr lang="ko-KR" altLang="en-US" dirty="0"/>
              <a:t>에서 사용자가 회원가입 버튼을 누른 것을 알고 </a:t>
            </a:r>
            <a:r>
              <a:rPr lang="en-US" altLang="ko-KR" dirty="0" err="1"/>
              <a:t>SignUp_UI</a:t>
            </a:r>
            <a:r>
              <a:rPr lang="en-US" altLang="ko-KR" dirty="0"/>
              <a:t> class</a:t>
            </a:r>
            <a:r>
              <a:rPr lang="ko-KR" altLang="en-US" dirty="0"/>
              <a:t>의 </a:t>
            </a:r>
            <a:r>
              <a:rPr lang="en-US" altLang="ko-KR" dirty="0" err="1"/>
              <a:t>startInterface</a:t>
            </a:r>
            <a:r>
              <a:rPr lang="en-US" altLang="ko-KR" dirty="0"/>
              <a:t>() </a:t>
            </a:r>
            <a:r>
              <a:rPr lang="ko-KR" altLang="en-US" dirty="0"/>
              <a:t>함수를 실행</a:t>
            </a:r>
            <a:r>
              <a:rPr lang="en-US" altLang="ko-KR" dirty="0"/>
              <a:t>.</a:t>
            </a:r>
            <a:endParaRPr lang="ko-KR" altLang="en-US" dirty="0"/>
          </a:p>
          <a:p>
            <a:pPr fontAlgn="base"/>
            <a:r>
              <a:rPr lang="en-US" altLang="ko-KR" dirty="0" err="1"/>
              <a:t>controlLogin</a:t>
            </a:r>
            <a:r>
              <a:rPr lang="en-US" altLang="ko-KR" dirty="0"/>
              <a:t>()</a:t>
            </a:r>
            <a:endParaRPr lang="ko-KR" altLang="en-US" dirty="0"/>
          </a:p>
          <a:p>
            <a:pPr marL="0" indent="0" fontAlgn="base">
              <a:buNone/>
            </a:pPr>
            <a:r>
              <a:rPr lang="en-US" altLang="ko-KR" dirty="0"/>
              <a:t>boundary class</a:t>
            </a:r>
            <a:r>
              <a:rPr lang="ko-KR" altLang="en-US" dirty="0"/>
              <a:t>에서 사용자가 로그인 버튼을 누른 것을 알고 로그인 제어 기능</a:t>
            </a:r>
            <a:r>
              <a:rPr lang="en-US" altLang="ko-KR" dirty="0"/>
              <a:t>. </a:t>
            </a:r>
            <a:endParaRPr lang="ko-KR" altLang="en-US" dirty="0"/>
          </a:p>
          <a:p>
            <a:pPr fontAlgn="base"/>
            <a:r>
              <a:rPr lang="en-US" altLang="ko-KR" dirty="0" err="1"/>
              <a:t>compareIDPW</a:t>
            </a:r>
            <a:r>
              <a:rPr lang="en-US" altLang="ko-KR" dirty="0"/>
              <a:t>()</a:t>
            </a:r>
            <a:endParaRPr lang="ko-KR" altLang="en-US" dirty="0"/>
          </a:p>
          <a:p>
            <a:pPr marL="0" indent="0" fontAlgn="base">
              <a:buNone/>
            </a:pPr>
            <a:r>
              <a:rPr lang="ko-KR" altLang="en-US" dirty="0"/>
              <a:t>사용자에게서 </a:t>
            </a:r>
            <a:r>
              <a:rPr lang="ko-KR" altLang="en-US" dirty="0" err="1"/>
              <a:t>입력받은</a:t>
            </a:r>
            <a:r>
              <a:rPr lang="ko-KR" altLang="en-US" dirty="0"/>
              <a:t> 아이디와 모든 </a:t>
            </a:r>
            <a:r>
              <a:rPr lang="en-US" altLang="ko-KR" dirty="0"/>
              <a:t>member</a:t>
            </a:r>
            <a:r>
              <a:rPr lang="ko-KR" altLang="en-US" dirty="0"/>
              <a:t>들의 </a:t>
            </a:r>
            <a:r>
              <a:rPr lang="en-US" altLang="ko-KR" dirty="0" err="1"/>
              <a:t>id,pw</a:t>
            </a:r>
            <a:r>
              <a:rPr lang="ko-KR" altLang="en-US" dirty="0"/>
              <a:t>들을 비교하여 일치하는게 있는지 확인하는 함수</a:t>
            </a:r>
          </a:p>
          <a:p>
            <a:endParaRPr lang="ko-KR" altLang="en-US" dirty="0"/>
          </a:p>
        </p:txBody>
      </p:sp>
    </p:spTree>
    <p:extLst>
      <p:ext uri="{BB962C8B-B14F-4D97-AF65-F5344CB8AC3E}">
        <p14:creationId xmlns:p14="http://schemas.microsoft.com/office/powerpoint/2010/main" val="427657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70000" lnSpcReduction="20000"/>
          </a:bodyPr>
          <a:lstStyle/>
          <a:p>
            <a:pPr marL="0" indent="0" fontAlgn="base">
              <a:buNone/>
            </a:pPr>
            <a:r>
              <a:rPr lang="en-US" altLang="ko-KR" dirty="0"/>
              <a:t>-</a:t>
            </a:r>
            <a:r>
              <a:rPr lang="en-US" altLang="ko-KR" dirty="0" err="1"/>
              <a:t>Login_UI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err="1"/>
              <a:t>로그인된</a:t>
            </a:r>
            <a:r>
              <a:rPr lang="ko-KR" altLang="en-US" dirty="0"/>
              <a:t> 기본화면을 사용자에게 출력</a:t>
            </a:r>
            <a:r>
              <a:rPr lang="en-US" altLang="ko-KR" dirty="0"/>
              <a:t>(</a:t>
            </a:r>
            <a:r>
              <a:rPr lang="ko-KR" altLang="en-US" dirty="0"/>
              <a:t>로그아웃</a:t>
            </a:r>
            <a:r>
              <a:rPr lang="en-US" altLang="ko-KR" dirty="0"/>
              <a:t>, </a:t>
            </a:r>
            <a:r>
              <a:rPr lang="ko-KR" altLang="en-US" dirty="0"/>
              <a:t>회원탈퇴</a:t>
            </a:r>
            <a:r>
              <a:rPr lang="en-US" altLang="ko-KR" dirty="0"/>
              <a:t>, </a:t>
            </a:r>
            <a:r>
              <a:rPr lang="ko-KR" altLang="en-US" dirty="0"/>
              <a:t>공고 등록</a:t>
            </a:r>
            <a:r>
              <a:rPr lang="en-US" altLang="ko-KR" dirty="0"/>
              <a:t>, </a:t>
            </a:r>
            <a:r>
              <a:rPr lang="ko-KR" altLang="en-US" dirty="0"/>
              <a:t>등록공고조회</a:t>
            </a:r>
            <a:r>
              <a:rPr lang="en-US" altLang="ko-KR" dirty="0"/>
              <a:t>, </a:t>
            </a:r>
            <a:r>
              <a:rPr lang="ko-KR" altLang="en-US" dirty="0"/>
              <a:t>지원가능 공고 조회</a:t>
            </a:r>
            <a:r>
              <a:rPr lang="en-US" altLang="ko-KR" dirty="0"/>
              <a:t>, </a:t>
            </a:r>
            <a:r>
              <a:rPr lang="ko-KR" altLang="en-US" dirty="0"/>
              <a:t>지원한 공고조회 등</a:t>
            </a:r>
            <a:r>
              <a:rPr lang="en-US" altLang="ko-KR" dirty="0"/>
              <a:t>)</a:t>
            </a:r>
            <a:endParaRPr lang="ko-KR" altLang="en-US" dirty="0"/>
          </a:p>
          <a:p>
            <a:pPr fontAlgn="base"/>
            <a:r>
              <a:rPr lang="en-US" altLang="ko-KR" dirty="0" err="1"/>
              <a:t>logOut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a:t>
            </a:r>
            <a:r>
              <a:rPr lang="en-US" altLang="ko-KR" dirty="0"/>
              <a:t>logout</a:t>
            </a:r>
            <a:r>
              <a:rPr lang="ko-KR" altLang="en-US" dirty="0"/>
              <a:t>버튼을 누른 것을 </a:t>
            </a:r>
            <a:r>
              <a:rPr lang="en-US" altLang="ko-KR" dirty="0"/>
              <a:t>control class</a:t>
            </a:r>
            <a:r>
              <a:rPr lang="ko-KR" altLang="en-US" dirty="0"/>
              <a:t>에 전달</a:t>
            </a:r>
            <a:r>
              <a:rPr lang="en-US" altLang="ko-KR" dirty="0"/>
              <a:t>.</a:t>
            </a:r>
            <a:endParaRPr lang="ko-KR" altLang="en-US" dirty="0"/>
          </a:p>
          <a:p>
            <a:pPr fontAlgn="base"/>
            <a:r>
              <a:rPr lang="en-US" altLang="ko-KR" dirty="0" err="1"/>
              <a:t>withdrawMember</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a:t>
            </a:r>
            <a:r>
              <a:rPr lang="ko-KR" altLang="en-US" dirty="0" err="1"/>
              <a:t>회원탈퇴버튼을</a:t>
            </a:r>
            <a:r>
              <a:rPr lang="ko-KR" altLang="en-US" dirty="0"/>
              <a:t> 누른 것을 </a:t>
            </a:r>
            <a:r>
              <a:rPr lang="en-US" altLang="ko-KR" dirty="0"/>
              <a:t>control class</a:t>
            </a:r>
            <a:r>
              <a:rPr lang="ko-KR" altLang="en-US" dirty="0"/>
              <a:t>로 전달</a:t>
            </a:r>
          </a:p>
          <a:p>
            <a:pPr fontAlgn="base"/>
            <a:r>
              <a:rPr lang="en-US" altLang="ko-KR" dirty="0" err="1"/>
              <a:t>failWithdrawMember</a:t>
            </a:r>
            <a:r>
              <a:rPr lang="en-US" altLang="ko-KR" dirty="0"/>
              <a:t>()</a:t>
            </a:r>
            <a:endParaRPr lang="ko-KR" altLang="en-US" dirty="0"/>
          </a:p>
          <a:p>
            <a:pPr marL="0" indent="0" fontAlgn="base">
              <a:buNone/>
            </a:pPr>
            <a:r>
              <a:rPr lang="ko-KR" altLang="en-US" dirty="0"/>
              <a:t>사용자에게 회원탈퇴가 실패하였다는 것을 출력</a:t>
            </a:r>
            <a:r>
              <a:rPr lang="en-US" altLang="ko-KR" dirty="0"/>
              <a:t>.</a:t>
            </a:r>
            <a:endParaRPr lang="ko-KR" altLang="en-US" dirty="0"/>
          </a:p>
          <a:p>
            <a:pPr fontAlgn="base"/>
            <a:r>
              <a:rPr lang="en-US" altLang="ko-KR" dirty="0" err="1"/>
              <a:t>registerAnnouncement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등록 버튼을 누른 것을 </a:t>
            </a:r>
            <a:r>
              <a:rPr lang="en-US" altLang="ko-KR" dirty="0"/>
              <a:t>control class</a:t>
            </a:r>
            <a:r>
              <a:rPr lang="ko-KR" altLang="en-US" dirty="0"/>
              <a:t>로 전달</a:t>
            </a:r>
          </a:p>
          <a:p>
            <a:pPr fontAlgn="base"/>
            <a:r>
              <a:rPr lang="en-US" altLang="ko-KR" dirty="0" err="1"/>
              <a:t>completeRegisterAnnouncement</a:t>
            </a:r>
            <a:r>
              <a:rPr lang="en-US" altLang="ko-KR" dirty="0"/>
              <a:t>()</a:t>
            </a:r>
            <a:endParaRPr lang="ko-KR" altLang="en-US" dirty="0"/>
          </a:p>
          <a:p>
            <a:pPr marL="0" indent="0" fontAlgn="base">
              <a:buNone/>
            </a:pPr>
            <a:r>
              <a:rPr lang="ko-KR" altLang="en-US" dirty="0"/>
              <a:t>등록한 모집공고가 등록되었음을 사용자에게 출력</a:t>
            </a:r>
            <a:r>
              <a:rPr lang="en-US" altLang="ko-KR" dirty="0"/>
              <a:t>.</a:t>
            </a:r>
            <a:endParaRPr lang="ko-KR" altLang="en-US" dirty="0"/>
          </a:p>
          <a:p>
            <a:pPr fontAlgn="base"/>
            <a:r>
              <a:rPr lang="en-US" altLang="ko-KR" dirty="0" err="1"/>
              <a:t>inquireMyAnnouncement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내가 등록한 모집공고 조회버튼을 누른 것을 </a:t>
            </a:r>
            <a:r>
              <a:rPr lang="en-US" altLang="ko-KR" dirty="0"/>
              <a:t>control class</a:t>
            </a:r>
            <a:r>
              <a:rPr lang="ko-KR" altLang="en-US" dirty="0"/>
              <a:t>로 전달</a:t>
            </a:r>
          </a:p>
          <a:p>
            <a:pPr fontAlgn="base"/>
            <a:r>
              <a:rPr lang="en-US" altLang="ko-KR" dirty="0" err="1"/>
              <a:t>AvailableAnnouncementList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이용가능한 모집공고 조회 버튼을 누른 것을 </a:t>
            </a:r>
            <a:r>
              <a:rPr lang="en-US" altLang="ko-KR" dirty="0"/>
              <a:t>control class</a:t>
            </a:r>
            <a:r>
              <a:rPr lang="ko-KR" altLang="en-US" dirty="0"/>
              <a:t>로 전달</a:t>
            </a:r>
          </a:p>
          <a:p>
            <a:pPr fontAlgn="base"/>
            <a:r>
              <a:rPr lang="en-US" altLang="ko-KR" dirty="0" err="1"/>
              <a:t>appledAnnounce</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내가 지원한 모집공고 </a:t>
            </a:r>
            <a:r>
              <a:rPr lang="ko-KR" altLang="en-US" dirty="0" err="1"/>
              <a:t>조회버트을</a:t>
            </a:r>
            <a:r>
              <a:rPr lang="ko-KR" altLang="en-US" dirty="0"/>
              <a:t> 누른 것을 </a:t>
            </a:r>
            <a:r>
              <a:rPr lang="en-US" altLang="ko-KR" dirty="0"/>
              <a:t>control class</a:t>
            </a:r>
            <a:r>
              <a:rPr lang="ko-KR" altLang="en-US" dirty="0"/>
              <a:t>로 전달</a:t>
            </a:r>
          </a:p>
          <a:p>
            <a:endParaRPr lang="ko-KR" altLang="en-US" dirty="0"/>
          </a:p>
        </p:txBody>
      </p:sp>
    </p:spTree>
    <p:extLst>
      <p:ext uri="{BB962C8B-B14F-4D97-AF65-F5344CB8AC3E}">
        <p14:creationId xmlns:p14="http://schemas.microsoft.com/office/powerpoint/2010/main" val="2625056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85000" lnSpcReduction="20000"/>
          </a:bodyPr>
          <a:lstStyle/>
          <a:p>
            <a:pPr marL="0" indent="0" fontAlgn="base">
              <a:buNone/>
            </a:pPr>
            <a:r>
              <a:rPr lang="en-US" altLang="ko-KR" dirty="0"/>
              <a:t>-Login</a:t>
            </a:r>
            <a:endParaRPr lang="ko-KR" altLang="en-US" dirty="0"/>
          </a:p>
          <a:p>
            <a:pPr fontAlgn="base"/>
            <a:r>
              <a:rPr lang="en-US" altLang="ko-KR" dirty="0" err="1"/>
              <a:t>controlLogout</a:t>
            </a:r>
            <a:r>
              <a:rPr lang="en-US" altLang="ko-KR" dirty="0"/>
              <a:t>()</a:t>
            </a:r>
            <a:endParaRPr lang="ko-KR" altLang="en-US" dirty="0"/>
          </a:p>
          <a:p>
            <a:pPr marL="0" indent="0" fontAlgn="base">
              <a:buNone/>
            </a:pPr>
            <a:r>
              <a:rPr lang="en-US" altLang="ko-KR" dirty="0"/>
              <a:t>boundary class</a:t>
            </a:r>
            <a:r>
              <a:rPr lang="ko-KR" altLang="en-US" dirty="0"/>
              <a:t>에서 사용자가 로그아웃 버튼을 누른 것을 알고 로그아웃 제어 기능</a:t>
            </a:r>
          </a:p>
          <a:p>
            <a:pPr fontAlgn="base"/>
            <a:r>
              <a:rPr lang="en-US" altLang="ko-KR" dirty="0" err="1"/>
              <a:t>controlWithdrawMember</a:t>
            </a:r>
            <a:r>
              <a:rPr lang="en-US" altLang="ko-KR" dirty="0"/>
              <a:t>()</a:t>
            </a:r>
            <a:endParaRPr lang="ko-KR" altLang="en-US" dirty="0"/>
          </a:p>
          <a:p>
            <a:pPr marL="0" indent="0" fontAlgn="base">
              <a:buNone/>
            </a:pPr>
            <a:r>
              <a:rPr lang="en-US" altLang="ko-KR" dirty="0"/>
              <a:t>boundary class</a:t>
            </a:r>
            <a:r>
              <a:rPr lang="ko-KR" altLang="en-US" dirty="0"/>
              <a:t>에서 사용자가 회원탈퇴 버튼을 누른 것을 알고 회원탈퇴 제어 기능</a:t>
            </a:r>
          </a:p>
          <a:p>
            <a:pPr fontAlgn="base"/>
            <a:r>
              <a:rPr lang="en-US" altLang="ko-KR" dirty="0" err="1"/>
              <a:t>controlRegisterAnnouncement</a:t>
            </a:r>
            <a:r>
              <a:rPr lang="en-US" altLang="ko-KR" dirty="0"/>
              <a:t>()</a:t>
            </a:r>
            <a:endParaRPr lang="ko-KR" altLang="en-US" dirty="0"/>
          </a:p>
          <a:p>
            <a:pPr marL="0" indent="0" fontAlgn="base">
              <a:buNone/>
            </a:pPr>
            <a:r>
              <a:rPr lang="en-US" altLang="ko-KR" dirty="0"/>
              <a:t>boundary class</a:t>
            </a:r>
            <a:r>
              <a:rPr lang="ko-KR" altLang="en-US" dirty="0"/>
              <a:t>에서 사용자가 모집공고 버튼을 누른 것을 알고 </a:t>
            </a:r>
            <a:r>
              <a:rPr lang="en-US" altLang="ko-KR" dirty="0" err="1"/>
              <a:t>Register_Announcement_UI</a:t>
            </a:r>
            <a:r>
              <a:rPr lang="en-US" altLang="ko-KR" dirty="0"/>
              <a:t> class</a:t>
            </a:r>
            <a:r>
              <a:rPr lang="ko-KR" altLang="en-US" dirty="0"/>
              <a:t>의 </a:t>
            </a:r>
            <a:r>
              <a:rPr lang="en-US" altLang="ko-KR" dirty="0" err="1"/>
              <a:t>startInterface</a:t>
            </a:r>
            <a:r>
              <a:rPr lang="en-US" altLang="ko-KR" dirty="0"/>
              <a:t>() </a:t>
            </a:r>
            <a:r>
              <a:rPr lang="ko-KR" altLang="en-US" dirty="0"/>
              <a:t>실행</a:t>
            </a:r>
          </a:p>
          <a:p>
            <a:pPr fontAlgn="base"/>
            <a:r>
              <a:rPr lang="en-US" altLang="ko-KR" dirty="0" err="1"/>
              <a:t>controlInquireMyAnnouncement</a:t>
            </a:r>
            <a:r>
              <a:rPr lang="en-US" altLang="ko-KR" dirty="0"/>
              <a:t>()</a:t>
            </a:r>
            <a:endParaRPr lang="ko-KR" altLang="en-US" dirty="0"/>
          </a:p>
          <a:p>
            <a:pPr marL="0" indent="0" fontAlgn="base">
              <a:buNone/>
            </a:pPr>
            <a:r>
              <a:rPr lang="en-US" altLang="ko-KR" dirty="0"/>
              <a:t>boundary class</a:t>
            </a:r>
            <a:r>
              <a:rPr lang="ko-KR" altLang="en-US" dirty="0"/>
              <a:t>에서 사용자가 등록한 모집공고 조회버튼 누른 것을 알고 등록한 모집공고 조회 제어 기능</a:t>
            </a:r>
          </a:p>
          <a:p>
            <a:pPr fontAlgn="base"/>
            <a:r>
              <a:rPr lang="en-US" altLang="ko-KR" dirty="0" err="1"/>
              <a:t>controlAvailableAnnouncementList</a:t>
            </a:r>
            <a:r>
              <a:rPr lang="en-US" altLang="ko-KR" dirty="0"/>
              <a:t>()</a:t>
            </a:r>
            <a:endParaRPr lang="ko-KR" altLang="en-US" dirty="0"/>
          </a:p>
          <a:p>
            <a:pPr marL="0" indent="0" fontAlgn="base">
              <a:buNone/>
            </a:pPr>
            <a:r>
              <a:rPr lang="en-US" altLang="ko-KR" dirty="0"/>
              <a:t>boundary class</a:t>
            </a:r>
            <a:r>
              <a:rPr lang="ko-KR" altLang="en-US" dirty="0"/>
              <a:t>에서 사용자가 지원가능한 모집공고 조회버튼 누른 것을 알고 지원 가능한 모집공고 조회 제어 기능</a:t>
            </a:r>
          </a:p>
          <a:p>
            <a:pPr fontAlgn="base"/>
            <a:r>
              <a:rPr lang="en-US" altLang="ko-KR" dirty="0" err="1"/>
              <a:t>controlAppledAnnouncement</a:t>
            </a:r>
            <a:r>
              <a:rPr lang="en-US" altLang="ko-KR" dirty="0"/>
              <a:t>()</a:t>
            </a:r>
            <a:endParaRPr lang="ko-KR" altLang="en-US" dirty="0"/>
          </a:p>
          <a:p>
            <a:pPr marL="0" indent="0" fontAlgn="base">
              <a:buNone/>
            </a:pPr>
            <a:r>
              <a:rPr lang="en-US" altLang="ko-KR" dirty="0"/>
              <a:t>boundary class</a:t>
            </a:r>
            <a:r>
              <a:rPr lang="ko-KR" altLang="en-US" dirty="0"/>
              <a:t>에서 사용자가 </a:t>
            </a:r>
            <a:r>
              <a:rPr lang="ko-KR" altLang="en-US" dirty="0" err="1"/>
              <a:t>지원했었더</a:t>
            </a:r>
            <a:r>
              <a:rPr lang="ko-KR" altLang="en-US" dirty="0"/>
              <a:t> 모집공고 조회버튼 누른 것을 알고 지원 </a:t>
            </a:r>
            <a:r>
              <a:rPr lang="ko-KR" altLang="en-US" dirty="0" err="1"/>
              <a:t>했었던</a:t>
            </a:r>
            <a:r>
              <a:rPr lang="ko-KR" altLang="en-US" dirty="0"/>
              <a:t> 모집공고 조회 제어 기능</a:t>
            </a:r>
          </a:p>
          <a:p>
            <a:endParaRPr lang="ko-KR" altLang="en-US" dirty="0"/>
          </a:p>
        </p:txBody>
      </p:sp>
    </p:spTree>
    <p:extLst>
      <p:ext uri="{BB962C8B-B14F-4D97-AF65-F5344CB8AC3E}">
        <p14:creationId xmlns:p14="http://schemas.microsoft.com/office/powerpoint/2010/main" val="533622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a:bodyPr>
          <a:lstStyle/>
          <a:p>
            <a:pPr marL="0" indent="0" fontAlgn="base">
              <a:buNone/>
            </a:pPr>
            <a:r>
              <a:rPr lang="en-US" altLang="ko-KR" dirty="0"/>
              <a:t>-</a:t>
            </a:r>
            <a:r>
              <a:rPr lang="en-US" altLang="ko-KR" dirty="0" err="1"/>
              <a:t>SignUp_UI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회원정보를 입력하는 창을 출력</a:t>
            </a:r>
          </a:p>
          <a:p>
            <a:pPr fontAlgn="base"/>
            <a:r>
              <a:rPr lang="en-US" altLang="ko-KR" dirty="0" err="1"/>
              <a:t>inputUserInformation</a:t>
            </a:r>
            <a:r>
              <a:rPr lang="en-US" altLang="ko-KR" dirty="0"/>
              <a:t>()</a:t>
            </a:r>
            <a:endParaRPr lang="ko-KR" altLang="en-US" dirty="0"/>
          </a:p>
          <a:p>
            <a:pPr marL="0" indent="0" fontAlgn="base">
              <a:buNone/>
            </a:pPr>
            <a:r>
              <a:rPr lang="ko-KR" altLang="en-US" dirty="0"/>
              <a:t>사용자의 기본정보를 </a:t>
            </a:r>
            <a:r>
              <a:rPr lang="ko-KR" altLang="en-US" dirty="0" err="1"/>
              <a:t>입력받아</a:t>
            </a:r>
            <a:r>
              <a:rPr lang="ko-KR" altLang="en-US" dirty="0"/>
              <a:t> </a:t>
            </a:r>
            <a:r>
              <a:rPr lang="en-US" altLang="ko-KR" dirty="0"/>
              <a:t>control class</a:t>
            </a:r>
            <a:r>
              <a:rPr lang="ko-KR" altLang="en-US" dirty="0"/>
              <a:t>로 전달</a:t>
            </a:r>
          </a:p>
          <a:p>
            <a:pPr fontAlgn="base"/>
            <a:r>
              <a:rPr lang="en-US" altLang="ko-KR" dirty="0" err="1"/>
              <a:t>failSignUp</a:t>
            </a:r>
            <a:r>
              <a:rPr lang="en-US" altLang="ko-KR" dirty="0"/>
              <a:t>()</a:t>
            </a:r>
            <a:endParaRPr lang="ko-KR" altLang="en-US" dirty="0"/>
          </a:p>
          <a:p>
            <a:pPr marL="0" indent="0" fontAlgn="base">
              <a:buNone/>
            </a:pPr>
            <a:r>
              <a:rPr lang="ko-KR" altLang="en-US" dirty="0"/>
              <a:t>사용자에게 회원가입이 실패하였음을 출력</a:t>
            </a:r>
          </a:p>
          <a:p>
            <a:pPr fontAlgn="base"/>
            <a:endParaRPr lang="en-US" altLang="ko-KR" dirty="0"/>
          </a:p>
          <a:p>
            <a:pPr marL="0" indent="0" fontAlgn="base">
              <a:buNone/>
            </a:pPr>
            <a:r>
              <a:rPr lang="en-US" altLang="ko-KR" dirty="0"/>
              <a:t>-</a:t>
            </a:r>
            <a:r>
              <a:rPr lang="en-US" altLang="ko-KR" dirty="0" err="1"/>
              <a:t>SignUp</a:t>
            </a:r>
            <a:endParaRPr lang="ko-KR" altLang="en-US" dirty="0"/>
          </a:p>
          <a:p>
            <a:pPr fontAlgn="base"/>
            <a:r>
              <a:rPr lang="en-US" altLang="ko-KR" dirty="0" err="1"/>
              <a:t>controlUserInformation</a:t>
            </a:r>
            <a:r>
              <a:rPr lang="en-US" altLang="ko-KR" dirty="0"/>
              <a:t>()</a:t>
            </a:r>
            <a:endParaRPr lang="ko-KR" altLang="en-US" dirty="0"/>
          </a:p>
          <a:p>
            <a:pPr marL="0" indent="0" fontAlgn="base">
              <a:buNone/>
            </a:pPr>
            <a:r>
              <a:rPr lang="en-US" altLang="ko-KR" dirty="0"/>
              <a:t>boundary class</a:t>
            </a:r>
            <a:r>
              <a:rPr lang="ko-KR" altLang="en-US" dirty="0"/>
              <a:t>로부터 </a:t>
            </a:r>
            <a:r>
              <a:rPr lang="ko-KR" altLang="en-US" dirty="0" err="1"/>
              <a:t>입력받은</a:t>
            </a:r>
            <a:r>
              <a:rPr lang="ko-KR" altLang="en-US" dirty="0"/>
              <a:t> 정보로 회원가입 제어</a:t>
            </a:r>
          </a:p>
          <a:p>
            <a:pPr fontAlgn="base"/>
            <a:r>
              <a:rPr lang="en-US" altLang="ko-KR" dirty="0" err="1"/>
              <a:t>compareID</a:t>
            </a:r>
            <a:r>
              <a:rPr lang="en-US" altLang="ko-KR" dirty="0"/>
              <a:t>()</a:t>
            </a:r>
            <a:endParaRPr lang="ko-KR" altLang="en-US" dirty="0"/>
          </a:p>
          <a:p>
            <a:pPr marL="0" indent="0" fontAlgn="base">
              <a:buNone/>
            </a:pPr>
            <a:r>
              <a:rPr lang="ko-KR" altLang="en-US" dirty="0" err="1"/>
              <a:t>입력받은</a:t>
            </a:r>
            <a:r>
              <a:rPr lang="ko-KR" altLang="en-US" dirty="0"/>
              <a:t> </a:t>
            </a:r>
            <a:r>
              <a:rPr lang="en-US" altLang="ko-KR" dirty="0"/>
              <a:t>ID</a:t>
            </a:r>
            <a:r>
              <a:rPr lang="ko-KR" altLang="en-US" dirty="0"/>
              <a:t>와 현재 </a:t>
            </a:r>
            <a:r>
              <a:rPr lang="en-US" altLang="ko-KR" dirty="0"/>
              <a:t>member</a:t>
            </a:r>
            <a:r>
              <a:rPr lang="ko-KR" altLang="en-US" dirty="0"/>
              <a:t>들의 </a:t>
            </a:r>
            <a:r>
              <a:rPr lang="en-US" altLang="ko-KR" dirty="0"/>
              <a:t>ID</a:t>
            </a:r>
            <a:r>
              <a:rPr lang="ko-KR" altLang="en-US" dirty="0"/>
              <a:t>간의 중복이 있는지 확인</a:t>
            </a:r>
            <a:r>
              <a:rPr lang="en-US" altLang="ko-KR" dirty="0"/>
              <a:t>.</a:t>
            </a:r>
            <a:endParaRPr lang="ko-KR" altLang="en-US" dirty="0"/>
          </a:p>
          <a:p>
            <a:endParaRPr lang="ko-KR" altLang="en-US" dirty="0"/>
          </a:p>
        </p:txBody>
      </p:sp>
    </p:spTree>
    <p:extLst>
      <p:ext uri="{BB962C8B-B14F-4D97-AF65-F5344CB8AC3E}">
        <p14:creationId xmlns:p14="http://schemas.microsoft.com/office/powerpoint/2010/main" val="318659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lstStyle/>
          <a:p>
            <a:pPr marL="0" indent="0" fontAlgn="base">
              <a:buNone/>
            </a:pPr>
            <a:r>
              <a:rPr lang="en-US" altLang="ko-KR" dirty="0"/>
              <a:t>-</a:t>
            </a:r>
            <a:r>
              <a:rPr lang="en-US" altLang="ko-KR" dirty="0" err="1"/>
              <a:t>Register_Announcement_UI</a:t>
            </a:r>
            <a:endParaRPr lang="en-US" altLang="ko-KR" dirty="0"/>
          </a:p>
          <a:p>
            <a:pPr fontAlgn="base"/>
            <a:r>
              <a:rPr lang="en-US" altLang="ko-KR" dirty="0" err="1"/>
              <a:t>startInterface</a:t>
            </a:r>
            <a:r>
              <a:rPr lang="en-US" altLang="ko-KR" dirty="0"/>
              <a:t>()</a:t>
            </a:r>
          </a:p>
          <a:p>
            <a:pPr marL="0" indent="0" fontAlgn="base">
              <a:buNone/>
            </a:pPr>
            <a:r>
              <a:rPr lang="ko-KR" altLang="en-US" dirty="0"/>
              <a:t>등록할 모집공고 정보를 입력하는 창 출력</a:t>
            </a:r>
          </a:p>
          <a:p>
            <a:pPr fontAlgn="base"/>
            <a:r>
              <a:rPr lang="en-US" altLang="ko-KR" dirty="0" err="1"/>
              <a:t>inputAnnouncementInformation</a:t>
            </a:r>
            <a:r>
              <a:rPr lang="en-US" altLang="ko-KR" dirty="0"/>
              <a:t>()</a:t>
            </a:r>
          </a:p>
          <a:p>
            <a:pPr marL="0" indent="0" fontAlgn="base">
              <a:buNone/>
            </a:pPr>
            <a:r>
              <a:rPr lang="ko-KR" altLang="en-US" dirty="0" err="1"/>
              <a:t>입력받은</a:t>
            </a:r>
            <a:r>
              <a:rPr lang="ko-KR" altLang="en-US" dirty="0"/>
              <a:t> 모집공고 정보를 </a:t>
            </a:r>
            <a:r>
              <a:rPr lang="en-US" altLang="ko-KR" dirty="0"/>
              <a:t>control class</a:t>
            </a:r>
            <a:r>
              <a:rPr lang="ko-KR" altLang="en-US" dirty="0"/>
              <a:t>로 전달</a:t>
            </a:r>
          </a:p>
          <a:p>
            <a:pPr fontAlgn="base"/>
            <a:r>
              <a:rPr lang="en-US" altLang="ko-KR" dirty="0" err="1"/>
              <a:t>failRegisterAnnouncement</a:t>
            </a:r>
            <a:r>
              <a:rPr lang="en-US" altLang="ko-KR" dirty="0"/>
              <a:t>()</a:t>
            </a:r>
          </a:p>
          <a:p>
            <a:pPr marL="0" indent="0" fontAlgn="base">
              <a:buNone/>
            </a:pPr>
            <a:r>
              <a:rPr lang="ko-KR" altLang="en-US" dirty="0"/>
              <a:t>사용자에게 모집공고 등록이 실패하였음을 출력</a:t>
            </a:r>
          </a:p>
          <a:p>
            <a:pPr fontAlgn="base"/>
            <a:endParaRPr lang="en-US" altLang="ko-KR" dirty="0"/>
          </a:p>
          <a:p>
            <a:pPr fontAlgn="base"/>
            <a:endParaRPr lang="en-US" altLang="ko-KR" dirty="0"/>
          </a:p>
          <a:p>
            <a:pPr marL="0" indent="0" fontAlgn="base">
              <a:buNone/>
            </a:pPr>
            <a:r>
              <a:rPr lang="en-US" altLang="ko-KR" dirty="0"/>
              <a:t>-</a:t>
            </a:r>
            <a:r>
              <a:rPr lang="en-US" altLang="ko-KR" dirty="0" err="1"/>
              <a:t>Register_Announcement</a:t>
            </a:r>
            <a:endParaRPr lang="en-US" altLang="ko-KR" dirty="0"/>
          </a:p>
          <a:p>
            <a:pPr fontAlgn="base"/>
            <a:r>
              <a:rPr lang="en-US" altLang="ko-KR" dirty="0" err="1"/>
              <a:t>controlAnnouncementInformation</a:t>
            </a:r>
            <a:r>
              <a:rPr lang="en-US" altLang="ko-KR" dirty="0"/>
              <a:t>()</a:t>
            </a:r>
          </a:p>
          <a:p>
            <a:pPr marL="0" indent="0" fontAlgn="base">
              <a:buNone/>
            </a:pPr>
            <a:r>
              <a:rPr lang="en-US" altLang="ko-KR" dirty="0"/>
              <a:t>boundary </a:t>
            </a:r>
            <a:r>
              <a:rPr lang="en-US" altLang="ko-KR" dirty="0" err="1"/>
              <a:t>clas</a:t>
            </a:r>
            <a:r>
              <a:rPr lang="ko-KR" altLang="en-US" dirty="0"/>
              <a:t>로부터 </a:t>
            </a:r>
            <a:r>
              <a:rPr lang="ko-KR" altLang="en-US" dirty="0" err="1"/>
              <a:t>입력받은</a:t>
            </a:r>
            <a:r>
              <a:rPr lang="ko-KR" altLang="en-US" dirty="0"/>
              <a:t> 모집공고 정보로 모집공고 등록 제어</a:t>
            </a:r>
          </a:p>
          <a:p>
            <a:endParaRPr lang="ko-KR" altLang="en-US" dirty="0"/>
          </a:p>
        </p:txBody>
      </p:sp>
    </p:spTree>
    <p:extLst>
      <p:ext uri="{BB962C8B-B14F-4D97-AF65-F5344CB8AC3E}">
        <p14:creationId xmlns:p14="http://schemas.microsoft.com/office/powerpoint/2010/main" val="1013991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70000" lnSpcReduction="20000"/>
          </a:bodyPr>
          <a:lstStyle/>
          <a:p>
            <a:pPr marL="0" indent="0" fontAlgn="base">
              <a:buNone/>
            </a:pPr>
            <a:r>
              <a:rPr lang="en-US" altLang="ko-KR" dirty="0"/>
              <a:t>-</a:t>
            </a:r>
            <a:r>
              <a:rPr lang="en-US" altLang="ko-KR" dirty="0" err="1"/>
              <a:t>InquireMyAnnouncement_UI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등록한 모집공고들을 간단히 보여주는 창 출력</a:t>
            </a:r>
          </a:p>
          <a:p>
            <a:pPr fontAlgn="base"/>
            <a:r>
              <a:rPr lang="en-US" altLang="ko-KR" dirty="0" err="1"/>
              <a:t>selectAnnouncement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상세보기 버튼을 누른 것을 </a:t>
            </a:r>
            <a:r>
              <a:rPr lang="en-US" altLang="ko-KR" dirty="0"/>
              <a:t>control class</a:t>
            </a:r>
            <a:r>
              <a:rPr lang="ko-KR" altLang="en-US" dirty="0"/>
              <a:t>에게 전달</a:t>
            </a:r>
          </a:p>
          <a:p>
            <a:pPr fontAlgn="base"/>
            <a:r>
              <a:rPr lang="en-US" altLang="ko-KR" dirty="0" err="1"/>
              <a:t>editAnnouncement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수정 버튼을 누른 것을 </a:t>
            </a:r>
            <a:r>
              <a:rPr lang="en-US" altLang="ko-KR" dirty="0"/>
              <a:t>control class</a:t>
            </a:r>
            <a:r>
              <a:rPr lang="ko-KR" altLang="en-US" dirty="0"/>
              <a:t>에게 전달</a:t>
            </a:r>
          </a:p>
          <a:p>
            <a:pPr fontAlgn="base"/>
            <a:r>
              <a:rPr lang="en-US" altLang="ko-KR" dirty="0" err="1"/>
              <a:t>cancleAnnouncemet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삭제 버튼을 누른 것을 </a:t>
            </a:r>
            <a:r>
              <a:rPr lang="en-US" altLang="ko-KR" dirty="0"/>
              <a:t>control class</a:t>
            </a:r>
            <a:r>
              <a:rPr lang="ko-KR" altLang="en-US" dirty="0"/>
              <a:t>에게 전달</a:t>
            </a:r>
            <a:endParaRPr lang="en-US" altLang="ko-KR" dirty="0"/>
          </a:p>
          <a:p>
            <a:pPr fontAlgn="base"/>
            <a:endParaRPr lang="ko-KR" altLang="en-US" dirty="0"/>
          </a:p>
          <a:p>
            <a:pPr marL="0" indent="0" fontAlgn="base">
              <a:buNone/>
            </a:pPr>
            <a:r>
              <a:rPr lang="en-US" altLang="ko-KR" dirty="0"/>
              <a:t>-</a:t>
            </a:r>
            <a:r>
              <a:rPr lang="en-US" altLang="ko-KR" dirty="0" err="1"/>
              <a:t>InquireMyAnnouncement</a:t>
            </a:r>
            <a:endParaRPr lang="ko-KR" altLang="en-US" dirty="0"/>
          </a:p>
          <a:p>
            <a:pPr fontAlgn="base"/>
            <a:r>
              <a:rPr lang="en-US" altLang="ko-KR" dirty="0" err="1"/>
              <a:t>controlMyAnnouncement</a:t>
            </a:r>
            <a:r>
              <a:rPr lang="en-US" altLang="ko-KR" dirty="0"/>
              <a:t>()</a:t>
            </a:r>
            <a:endParaRPr lang="ko-KR" altLang="en-US" dirty="0"/>
          </a:p>
          <a:p>
            <a:pPr marL="0" indent="0" fontAlgn="base">
              <a:buNone/>
            </a:pPr>
            <a:r>
              <a:rPr lang="en-US" altLang="ko-KR" dirty="0"/>
              <a:t>boundary</a:t>
            </a:r>
            <a:r>
              <a:rPr lang="ko-KR" altLang="en-US" dirty="0"/>
              <a:t>에서 사용자가 등록한 모집공고 보기 버튼 누른 것을 알고 등록한 모집공고 제어 기능</a:t>
            </a:r>
          </a:p>
          <a:p>
            <a:pPr fontAlgn="base"/>
            <a:r>
              <a:rPr lang="en-US" altLang="ko-KR" dirty="0" err="1"/>
              <a:t>controlselectAnnouncement</a:t>
            </a:r>
            <a:r>
              <a:rPr lang="en-US" altLang="ko-KR" dirty="0"/>
              <a:t>()</a:t>
            </a:r>
            <a:endParaRPr lang="ko-KR" altLang="en-US" dirty="0"/>
          </a:p>
          <a:p>
            <a:pPr marL="0" indent="0" fontAlgn="base">
              <a:buNone/>
            </a:pPr>
            <a:r>
              <a:rPr lang="en-US" altLang="ko-KR" dirty="0"/>
              <a:t>boundary</a:t>
            </a:r>
            <a:r>
              <a:rPr lang="ko-KR" altLang="en-US" dirty="0"/>
              <a:t>에서 사용자가 모집공고 상세보기 버튼을 누른 것을 알고 모집공고 상세보기 제어</a:t>
            </a:r>
          </a:p>
          <a:p>
            <a:pPr fontAlgn="base"/>
            <a:r>
              <a:rPr lang="en-US" altLang="ko-KR" dirty="0" err="1"/>
              <a:t>controleditAnnouncement</a:t>
            </a:r>
            <a:r>
              <a:rPr lang="en-US" altLang="ko-KR" dirty="0"/>
              <a:t>()</a:t>
            </a:r>
            <a:endParaRPr lang="ko-KR" altLang="en-US" dirty="0"/>
          </a:p>
          <a:p>
            <a:pPr marL="0" indent="0" fontAlgn="base">
              <a:buNone/>
            </a:pPr>
            <a:r>
              <a:rPr lang="en-US" altLang="ko-KR" dirty="0"/>
              <a:t>boundary</a:t>
            </a:r>
            <a:r>
              <a:rPr lang="ko-KR" altLang="en-US" dirty="0"/>
              <a:t>에서 사용자가 모집공고 수정 버튼을 누른 것을 알고 모집공고 수정 제어</a:t>
            </a:r>
          </a:p>
          <a:p>
            <a:pPr fontAlgn="base"/>
            <a:r>
              <a:rPr lang="en-US" altLang="ko-KR" dirty="0" err="1"/>
              <a:t>controlcancleAnnouncemet</a:t>
            </a:r>
            <a:r>
              <a:rPr lang="en-US" altLang="ko-KR" dirty="0"/>
              <a:t>()</a:t>
            </a:r>
            <a:endParaRPr lang="ko-KR" altLang="en-US" dirty="0"/>
          </a:p>
          <a:p>
            <a:pPr marL="0" indent="0" fontAlgn="base">
              <a:buNone/>
            </a:pPr>
            <a:r>
              <a:rPr lang="en-US" altLang="ko-KR" dirty="0"/>
              <a:t>boundary</a:t>
            </a:r>
            <a:r>
              <a:rPr lang="ko-KR" altLang="en-US" dirty="0"/>
              <a:t>에서 사용자가 모집공고 삭제 버튼을 누른 것을 알고 모집공고 삭제 제어</a:t>
            </a:r>
          </a:p>
          <a:p>
            <a:endParaRPr lang="ko-KR" altLang="en-US" dirty="0"/>
          </a:p>
        </p:txBody>
      </p:sp>
    </p:spTree>
    <p:extLst>
      <p:ext uri="{BB962C8B-B14F-4D97-AF65-F5344CB8AC3E}">
        <p14:creationId xmlns:p14="http://schemas.microsoft.com/office/powerpoint/2010/main" val="1057394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62500" lnSpcReduction="20000"/>
          </a:bodyPr>
          <a:lstStyle/>
          <a:p>
            <a:pPr fontAlgn="base"/>
            <a:endParaRPr lang="ko-KR" altLang="en-US" dirty="0"/>
          </a:p>
          <a:p>
            <a:pPr marL="0" indent="0" fontAlgn="base">
              <a:buNone/>
            </a:pPr>
            <a:r>
              <a:rPr lang="en-US" altLang="ko-KR" dirty="0"/>
              <a:t>-</a:t>
            </a:r>
            <a:r>
              <a:rPr lang="en-US" altLang="ko-KR" dirty="0" err="1"/>
              <a:t>DetailAnnouncement_UI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모집공고 하나를 상세하게 보여주는 창 출력</a:t>
            </a:r>
            <a:endParaRPr lang="en-US" altLang="ko-KR" dirty="0"/>
          </a:p>
          <a:p>
            <a:pPr fontAlgn="base"/>
            <a:endParaRPr lang="ko-KR" altLang="en-US" dirty="0"/>
          </a:p>
          <a:p>
            <a:pPr marL="0" indent="0" fontAlgn="base">
              <a:buNone/>
            </a:pPr>
            <a:r>
              <a:rPr lang="en-US" altLang="ko-KR" dirty="0"/>
              <a:t>-</a:t>
            </a:r>
            <a:r>
              <a:rPr lang="en-US" altLang="ko-KR" dirty="0" err="1"/>
              <a:t>SearchAvailableAnnouncementList_UI</a:t>
            </a:r>
            <a:endParaRPr lang="ko-KR" altLang="en-US" dirty="0"/>
          </a:p>
          <a:p>
            <a:pPr fontAlgn="base"/>
            <a:r>
              <a:rPr lang="en-US" altLang="ko-KR" dirty="0" err="1"/>
              <a:t>startInterface</a:t>
            </a:r>
            <a:r>
              <a:rPr lang="en-US" altLang="ko-KR" dirty="0"/>
              <a:t>()</a:t>
            </a:r>
            <a:endParaRPr lang="ko-KR" altLang="en-US" dirty="0"/>
          </a:p>
          <a:p>
            <a:pPr marL="0" indent="0" fontAlgn="base">
              <a:buNone/>
            </a:pPr>
            <a:r>
              <a:rPr lang="ko-KR" altLang="en-US" dirty="0"/>
              <a:t>이용가능한 모집공고를 보여주는 창 출력</a:t>
            </a:r>
          </a:p>
          <a:p>
            <a:pPr fontAlgn="base"/>
            <a:r>
              <a:rPr lang="en-US" altLang="ko-KR" dirty="0" err="1"/>
              <a:t>selectAnnouncement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모집공고를 선택 버튼을 누른 것을 </a:t>
            </a:r>
            <a:r>
              <a:rPr lang="en-US" altLang="ko-KR" dirty="0"/>
              <a:t>control class</a:t>
            </a:r>
            <a:r>
              <a:rPr lang="ko-KR" altLang="en-US" dirty="0"/>
              <a:t>에게 전달</a:t>
            </a:r>
          </a:p>
          <a:p>
            <a:pPr fontAlgn="base"/>
            <a:r>
              <a:rPr lang="en-US" altLang="ko-KR" dirty="0" err="1"/>
              <a:t>applyAnnouncement</a:t>
            </a:r>
            <a:r>
              <a:rPr lang="en-US" altLang="ko-KR" dirty="0"/>
              <a:t>()</a:t>
            </a:r>
            <a:endParaRPr lang="ko-KR" altLang="en-US" dirty="0"/>
          </a:p>
          <a:p>
            <a:pPr marL="0" indent="0" fontAlgn="base">
              <a:buNone/>
            </a:pPr>
            <a:r>
              <a:rPr lang="ko-KR" altLang="en-US" dirty="0"/>
              <a:t>사용자가 </a:t>
            </a:r>
            <a:r>
              <a:rPr lang="en-US" altLang="ko-KR" dirty="0"/>
              <a:t>UI</a:t>
            </a:r>
            <a:r>
              <a:rPr lang="ko-KR" altLang="en-US" dirty="0"/>
              <a:t>에서 모집공고 지원버튼을 누른 것을 </a:t>
            </a:r>
            <a:r>
              <a:rPr lang="en-US" altLang="ko-KR" dirty="0"/>
              <a:t>control class</a:t>
            </a:r>
            <a:r>
              <a:rPr lang="ko-KR" altLang="en-US" dirty="0"/>
              <a:t>에게 전달</a:t>
            </a:r>
            <a:endParaRPr lang="en-US" altLang="ko-KR" dirty="0"/>
          </a:p>
          <a:p>
            <a:pPr fontAlgn="base"/>
            <a:endParaRPr lang="ko-KR" altLang="en-US" dirty="0"/>
          </a:p>
          <a:p>
            <a:pPr marL="0" indent="0" fontAlgn="base">
              <a:buNone/>
            </a:pPr>
            <a:r>
              <a:rPr lang="en-US" altLang="ko-KR" dirty="0"/>
              <a:t>-</a:t>
            </a:r>
            <a:r>
              <a:rPr lang="en-US" altLang="ko-KR" dirty="0" err="1"/>
              <a:t>SearchAvailableAnnouncementList</a:t>
            </a:r>
            <a:endParaRPr lang="ko-KR" altLang="en-US" dirty="0"/>
          </a:p>
          <a:p>
            <a:pPr fontAlgn="base"/>
            <a:r>
              <a:rPr lang="en-US" altLang="ko-KR" dirty="0" err="1"/>
              <a:t>controlAvailableList</a:t>
            </a:r>
            <a:r>
              <a:rPr lang="en-US" altLang="ko-KR" dirty="0"/>
              <a:t>()</a:t>
            </a:r>
            <a:endParaRPr lang="ko-KR" altLang="en-US" dirty="0"/>
          </a:p>
          <a:p>
            <a:pPr marL="0" indent="0" fontAlgn="base">
              <a:buNone/>
            </a:pPr>
            <a:r>
              <a:rPr lang="en-US" altLang="ko-KR" dirty="0"/>
              <a:t>boundary</a:t>
            </a:r>
            <a:r>
              <a:rPr lang="ko-KR" altLang="en-US" dirty="0"/>
              <a:t>에서 사용자가 지원가능한 모집공고 보기 버튼 누른 것을 알고 지원 가능한 모집공고 제어 기능</a:t>
            </a:r>
          </a:p>
          <a:p>
            <a:pPr fontAlgn="base"/>
            <a:r>
              <a:rPr lang="en-US" altLang="ko-KR" dirty="0" err="1"/>
              <a:t>controlSelectAnnouncemnt</a:t>
            </a:r>
            <a:r>
              <a:rPr lang="en-US" altLang="ko-KR" dirty="0"/>
              <a:t>()</a:t>
            </a:r>
            <a:endParaRPr lang="ko-KR" altLang="en-US" dirty="0"/>
          </a:p>
          <a:p>
            <a:pPr marL="0" indent="0" fontAlgn="base">
              <a:buNone/>
            </a:pPr>
            <a:r>
              <a:rPr lang="en-US" altLang="ko-KR" dirty="0"/>
              <a:t>boundary</a:t>
            </a:r>
            <a:r>
              <a:rPr lang="ko-KR" altLang="en-US" dirty="0"/>
              <a:t>에서 사용자가 모집공고 선택 버튼을 누른 것을 알고 모집공고 선택 제어</a:t>
            </a:r>
          </a:p>
          <a:p>
            <a:pPr fontAlgn="base"/>
            <a:r>
              <a:rPr lang="en-US" altLang="ko-KR" dirty="0" err="1"/>
              <a:t>controlAppayAnnouncemet</a:t>
            </a:r>
            <a:r>
              <a:rPr lang="en-US" altLang="ko-KR" dirty="0"/>
              <a:t>()</a:t>
            </a:r>
            <a:endParaRPr lang="ko-KR" altLang="en-US" dirty="0"/>
          </a:p>
          <a:p>
            <a:pPr marL="0" indent="0" fontAlgn="base">
              <a:buNone/>
            </a:pPr>
            <a:r>
              <a:rPr lang="en-US" altLang="ko-KR" dirty="0"/>
              <a:t>boundary</a:t>
            </a:r>
            <a:r>
              <a:rPr lang="ko-KR" altLang="en-US" dirty="0"/>
              <a:t>에서 사용자가 모집공고 지원 버튼을 누른 것을 알고 모집공고 지원 제어</a:t>
            </a:r>
          </a:p>
          <a:p>
            <a:endParaRPr lang="ko-KR" altLang="en-US" dirty="0"/>
          </a:p>
        </p:txBody>
      </p:sp>
    </p:spTree>
    <p:extLst>
      <p:ext uri="{BB962C8B-B14F-4D97-AF65-F5344CB8AC3E}">
        <p14:creationId xmlns:p14="http://schemas.microsoft.com/office/powerpoint/2010/main" val="170747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제목 1"/>
          <p:cNvSpPr txBox="1">
            <a:spLocks noGrp="1"/>
          </p:cNvSpPr>
          <p:nvPr>
            <p:ph type="title"/>
          </p:nvPr>
        </p:nvSpPr>
        <p:spPr>
          <a:xfrm>
            <a:off x="838200" y="365125"/>
            <a:ext cx="10515600" cy="1325563"/>
          </a:xfrm>
          <a:prstGeom prst="rect">
            <a:avLst/>
          </a:prstGeom>
        </p:spPr>
        <p:txBody>
          <a:bodyPr/>
          <a:lstStyle/>
          <a:p>
            <a:r>
              <a:t>기능</a:t>
            </a:r>
          </a:p>
        </p:txBody>
      </p:sp>
      <p:sp>
        <p:nvSpPr>
          <p:cNvPr id="132" name="내용 개체 틀 2"/>
          <p:cNvSpPr txBox="1">
            <a:spLocks noGrp="1"/>
          </p:cNvSpPr>
          <p:nvPr>
            <p:ph type="body" idx="1"/>
          </p:nvPr>
        </p:nvSpPr>
        <p:spPr>
          <a:xfrm>
            <a:off x="838200" y="1825625"/>
            <a:ext cx="10515600" cy="4351338"/>
          </a:xfrm>
          <a:prstGeom prst="rect">
            <a:avLst/>
          </a:prstGeom>
        </p:spPr>
        <p:txBody>
          <a:bodyPr/>
          <a:lstStyle/>
          <a:p>
            <a:pPr marL="0" indent="0">
              <a:lnSpc>
                <a:spcPct val="72000"/>
              </a:lnSpc>
              <a:buSzTx/>
              <a:buNone/>
              <a:defRPr sz="1500" b="1"/>
            </a:pPr>
            <a:r>
              <a:t>1.</a:t>
            </a:r>
            <a:r>
              <a:rPr sz="1400"/>
              <a:t>회원가입</a:t>
            </a:r>
            <a:r>
              <a:t> 기능</a:t>
            </a:r>
          </a:p>
          <a:p>
            <a:pPr marL="0" indent="0" algn="just">
              <a:lnSpc>
                <a:spcPct val="128000"/>
              </a:lnSpc>
              <a:spcBef>
                <a:spcPts val="0"/>
              </a:spcBef>
              <a:buSzTx/>
              <a:buNone/>
              <a:defRPr sz="1500"/>
            </a:pPr>
            <a:r>
              <a:t>비회원은 프로그램을 사용하기 위해 회원 가입을 해야 한다. 자신의 ID, password 및 기본정보를 입력해야 한다. </a:t>
            </a:r>
            <a:endParaRPr>
              <a:latin typeface="함초롬바탕"/>
              <a:ea typeface="함초롬바탕"/>
              <a:cs typeface="함초롬바탕"/>
              <a:sym typeface="함초롬바탕"/>
            </a:endParaRPr>
          </a:p>
          <a:p>
            <a:pPr marL="0" indent="0" algn="just">
              <a:lnSpc>
                <a:spcPct val="128000"/>
              </a:lnSpc>
              <a:spcBef>
                <a:spcPts val="0"/>
              </a:spcBef>
              <a:buSzTx/>
              <a:buNone/>
              <a:defRPr sz="1500"/>
            </a:pPr>
            <a:r>
              <a:t>기본정보는 사용자 유형(주최자 또는 연주자), 이름, 주민번호, 주소 및 이메일을 포함한다. </a:t>
            </a:r>
          </a:p>
          <a:p>
            <a:pPr marL="0" indent="0" algn="just">
              <a:lnSpc>
                <a:spcPct val="128000"/>
              </a:lnSpc>
              <a:spcBef>
                <a:spcPts val="0"/>
              </a:spcBef>
              <a:buSzTx/>
              <a:buNone/>
              <a:defRPr sz="1500"/>
            </a:pPr>
            <a:r>
              <a:t>회원가입을 하면 주최자 혹은 연주자로서 시스템을 사용할 수 있다.</a:t>
            </a:r>
          </a:p>
          <a:p>
            <a:pPr marL="0" indent="0" algn="just">
              <a:lnSpc>
                <a:spcPct val="128000"/>
              </a:lnSpc>
              <a:spcBef>
                <a:spcPts val="0"/>
              </a:spcBef>
              <a:buSzTx/>
              <a:buNone/>
              <a:defRPr sz="1500" b="1"/>
            </a:pPr>
            <a:r>
              <a:t>2.회원탈퇴 기능</a:t>
            </a:r>
          </a:p>
          <a:p>
            <a:pPr marL="0" indent="0" algn="just">
              <a:lnSpc>
                <a:spcPct val="128000"/>
              </a:lnSpc>
              <a:spcBef>
                <a:spcPts val="0"/>
              </a:spcBef>
              <a:buSzTx/>
              <a:buNone/>
              <a:defRPr sz="1500"/>
            </a:pPr>
            <a:r>
              <a:t>회원은 이 시스템에서 탈퇴할 수 있다.  탈퇴와 동시에 시스템 사용 권한은 소멸한다. 단, 주최자는 모집 중인 공연이 없을 경우에만 탈퇴할 수 있다.</a:t>
            </a:r>
          </a:p>
          <a:p>
            <a:pPr marL="0" indent="0" algn="just">
              <a:lnSpc>
                <a:spcPct val="128000"/>
              </a:lnSpc>
              <a:spcBef>
                <a:spcPts val="0"/>
              </a:spcBef>
              <a:buSzTx/>
              <a:buNone/>
              <a:defRPr sz="1500" b="1">
                <a:latin typeface="함초롬바탕"/>
                <a:ea typeface="함초롬바탕"/>
                <a:cs typeface="함초롬바탕"/>
                <a:sym typeface="함초롬바탕"/>
              </a:defRPr>
            </a:pPr>
            <a:r>
              <a:t>3.로그인/로그아웃 기능</a:t>
            </a:r>
          </a:p>
          <a:p>
            <a:pPr marL="0" indent="0" algn="just">
              <a:lnSpc>
                <a:spcPct val="128000"/>
              </a:lnSpc>
              <a:spcBef>
                <a:spcPts val="0"/>
              </a:spcBef>
              <a:buSzTx/>
              <a:buNone/>
              <a:defRPr sz="1500"/>
            </a:pPr>
            <a:r>
              <a:t>회원이 ID와passwor로 로그인해야 한다.</a:t>
            </a:r>
          </a:p>
          <a:p>
            <a:pPr marL="0" indent="0" algn="just">
              <a:lnSpc>
                <a:spcPct val="128000"/>
              </a:lnSpc>
              <a:spcBef>
                <a:spcPts val="0"/>
              </a:spcBef>
              <a:buSzTx/>
              <a:buNone/>
              <a:defRPr sz="1500"/>
            </a:pPr>
            <a:r>
              <a:t>회원은 로그아웃 할 수 있다.</a:t>
            </a:r>
          </a:p>
          <a:p>
            <a:pPr marL="0" indent="0" algn="just">
              <a:lnSpc>
                <a:spcPct val="128000"/>
              </a:lnSpc>
              <a:spcBef>
                <a:spcPts val="0"/>
              </a:spcBef>
              <a:buSzTx/>
              <a:buNone/>
              <a:defRPr sz="1500" b="1"/>
            </a:pPr>
            <a:r>
              <a:t>4.모집공고 등록 기능</a:t>
            </a:r>
            <a:endParaRPr>
              <a:latin typeface="함초롬바탕"/>
              <a:ea typeface="함초롬바탕"/>
              <a:cs typeface="함초롬바탕"/>
              <a:sym typeface="함초롬바탕"/>
            </a:endParaRPr>
          </a:p>
          <a:p>
            <a:pPr marL="0" indent="0" algn="just">
              <a:lnSpc>
                <a:spcPct val="128000"/>
              </a:lnSpc>
              <a:spcBef>
                <a:spcPts val="0"/>
              </a:spcBef>
              <a:buSzTx/>
              <a:buNone/>
              <a:defRPr sz="1500"/>
            </a:pPr>
            <a:r>
              <a:t>주최자 회원은 모집공고를 공연시작 이틀 전까지 등록할 수 있다. 등록할 때에는 희망객원비용 및 공연정보를 입력해야 한다.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lstStyle/>
          <a:p>
            <a:pPr marL="0" indent="0" fontAlgn="base">
              <a:buNone/>
            </a:pPr>
            <a:r>
              <a:rPr lang="en-US" altLang="ko-KR" dirty="0"/>
              <a:t>-</a:t>
            </a:r>
            <a:r>
              <a:rPr lang="en-US" altLang="ko-KR" dirty="0" err="1"/>
              <a:t>SearchAppledAnnouncementListUI</a:t>
            </a:r>
            <a:endParaRPr lang="en-US" altLang="ko-KR" dirty="0"/>
          </a:p>
          <a:p>
            <a:pPr fontAlgn="base"/>
            <a:r>
              <a:rPr lang="en-US" altLang="ko-KR" dirty="0" err="1"/>
              <a:t>startInterface</a:t>
            </a:r>
            <a:r>
              <a:rPr lang="en-US" altLang="ko-KR" dirty="0"/>
              <a:t>()</a:t>
            </a:r>
          </a:p>
          <a:p>
            <a:pPr marL="0" indent="0" fontAlgn="base">
              <a:buNone/>
            </a:pPr>
            <a:r>
              <a:rPr lang="ko-KR" altLang="en-US" dirty="0"/>
              <a:t>사용자가 지원했던 모집공고를 보여주는 창 출력</a:t>
            </a:r>
            <a:endParaRPr lang="en-US" altLang="ko-KR" dirty="0"/>
          </a:p>
          <a:p>
            <a:pPr fontAlgn="base"/>
            <a:endParaRPr lang="en-US" altLang="ko-KR" dirty="0"/>
          </a:p>
          <a:p>
            <a:pPr fontAlgn="base"/>
            <a:endParaRPr lang="ko-KR" altLang="en-US" dirty="0"/>
          </a:p>
          <a:p>
            <a:pPr marL="0" indent="0" fontAlgn="base">
              <a:buNone/>
            </a:pPr>
            <a:r>
              <a:rPr lang="en-US" altLang="ko-KR" dirty="0"/>
              <a:t>-</a:t>
            </a:r>
            <a:r>
              <a:rPr lang="en-US" altLang="ko-KR" dirty="0" err="1"/>
              <a:t>SearchAppledAnnouncementList</a:t>
            </a:r>
            <a:endParaRPr lang="en-US" altLang="ko-KR" dirty="0"/>
          </a:p>
          <a:p>
            <a:pPr fontAlgn="base"/>
            <a:r>
              <a:rPr lang="en-US" altLang="ko-KR" dirty="0" err="1"/>
              <a:t>controlAppledAnnouncementList</a:t>
            </a:r>
            <a:r>
              <a:rPr lang="en-US" altLang="ko-KR" dirty="0"/>
              <a:t>()</a:t>
            </a:r>
          </a:p>
          <a:p>
            <a:pPr marL="0" indent="0" fontAlgn="base">
              <a:buNone/>
            </a:pPr>
            <a:r>
              <a:rPr lang="en-US" altLang="ko-KR" dirty="0"/>
              <a:t>boundary</a:t>
            </a:r>
            <a:r>
              <a:rPr lang="ko-KR" altLang="en-US" dirty="0"/>
              <a:t>에서 사용자가 </a:t>
            </a:r>
            <a:r>
              <a:rPr lang="ko-KR" altLang="en-US" dirty="0" err="1"/>
              <a:t>지원했었던</a:t>
            </a:r>
            <a:r>
              <a:rPr lang="ko-KR" altLang="en-US" dirty="0"/>
              <a:t> 모집공고 보기 버튼 누른 것을 알고 지원 </a:t>
            </a:r>
            <a:r>
              <a:rPr lang="ko-KR" altLang="en-US" dirty="0" err="1"/>
              <a:t>했었던</a:t>
            </a:r>
            <a:r>
              <a:rPr lang="ko-KR" altLang="en-US" dirty="0"/>
              <a:t> 모집공고 제어 기능</a:t>
            </a:r>
          </a:p>
          <a:p>
            <a:endParaRPr lang="ko-KR" altLang="en-US" dirty="0"/>
          </a:p>
        </p:txBody>
      </p:sp>
    </p:spTree>
    <p:extLst>
      <p:ext uri="{BB962C8B-B14F-4D97-AF65-F5344CB8AC3E}">
        <p14:creationId xmlns:p14="http://schemas.microsoft.com/office/powerpoint/2010/main" val="2564516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55000" lnSpcReduction="20000"/>
          </a:bodyPr>
          <a:lstStyle/>
          <a:p>
            <a:pPr marL="0" indent="0" fontAlgn="base">
              <a:buNone/>
            </a:pPr>
            <a:r>
              <a:rPr lang="en-US" altLang="ko-KR" dirty="0"/>
              <a:t>-Session</a:t>
            </a:r>
            <a:endParaRPr lang="ko-KR" altLang="en-US" dirty="0"/>
          </a:p>
          <a:p>
            <a:pPr fontAlgn="base"/>
            <a:r>
              <a:rPr lang="en-US" altLang="ko-KR" dirty="0" err="1"/>
              <a:t>setCurrentID</a:t>
            </a:r>
            <a:r>
              <a:rPr lang="en-US" altLang="ko-KR" dirty="0"/>
              <a:t>()</a:t>
            </a:r>
            <a:endParaRPr lang="ko-KR" altLang="en-US" dirty="0"/>
          </a:p>
          <a:p>
            <a:pPr marL="0" indent="0" fontAlgn="base">
              <a:buNone/>
            </a:pPr>
            <a:r>
              <a:rPr lang="ko-KR" altLang="en-US" dirty="0"/>
              <a:t>현재 접속한 유저의 아이디 지정</a:t>
            </a:r>
          </a:p>
          <a:p>
            <a:pPr fontAlgn="base"/>
            <a:r>
              <a:rPr lang="en-US" altLang="ko-KR" dirty="0" err="1"/>
              <a:t>getCurrentID</a:t>
            </a:r>
            <a:r>
              <a:rPr lang="en-US" altLang="ko-KR" dirty="0"/>
              <a:t>()</a:t>
            </a:r>
            <a:endParaRPr lang="ko-KR" altLang="en-US" dirty="0"/>
          </a:p>
          <a:p>
            <a:pPr marL="0" indent="0" fontAlgn="base">
              <a:buNone/>
            </a:pPr>
            <a:r>
              <a:rPr lang="ko-KR" altLang="en-US" dirty="0"/>
              <a:t>현재 접속한 유저의 아이디 </a:t>
            </a:r>
            <a:r>
              <a:rPr lang="ko-KR" altLang="en-US" dirty="0" err="1"/>
              <a:t>받아옴</a:t>
            </a:r>
            <a:endParaRPr lang="en-US" altLang="ko-KR" dirty="0"/>
          </a:p>
          <a:p>
            <a:pPr fontAlgn="base"/>
            <a:endParaRPr lang="ko-KR" altLang="en-US" dirty="0"/>
          </a:p>
          <a:p>
            <a:pPr marL="0" indent="0" fontAlgn="base">
              <a:buNone/>
            </a:pPr>
            <a:r>
              <a:rPr lang="en-US" altLang="ko-KR" dirty="0"/>
              <a:t>-Member</a:t>
            </a:r>
            <a:endParaRPr lang="ko-KR" altLang="en-US" dirty="0"/>
          </a:p>
          <a:p>
            <a:pPr fontAlgn="base"/>
            <a:r>
              <a:rPr lang="en-US" altLang="ko-KR" dirty="0" err="1"/>
              <a:t>getID</a:t>
            </a:r>
            <a:r>
              <a:rPr lang="en-US" altLang="ko-KR" dirty="0"/>
              <a:t>(), </a:t>
            </a:r>
            <a:r>
              <a:rPr lang="en-US" altLang="ko-KR" dirty="0" err="1"/>
              <a:t>getPW</a:t>
            </a:r>
            <a:r>
              <a:rPr lang="en-US" altLang="ko-KR" dirty="0"/>
              <a:t>(), </a:t>
            </a:r>
            <a:r>
              <a:rPr lang="en-US" altLang="ko-KR" dirty="0" err="1"/>
              <a:t>getTYPE</a:t>
            </a:r>
            <a:r>
              <a:rPr lang="en-US" altLang="ko-KR" dirty="0"/>
              <a:t>(), </a:t>
            </a:r>
            <a:r>
              <a:rPr lang="en-US" altLang="ko-KR" dirty="0" err="1"/>
              <a:t>getMemberInformation</a:t>
            </a:r>
            <a:r>
              <a:rPr lang="en-US" altLang="ko-KR" dirty="0"/>
              <a:t>() : id, pw, type, </a:t>
            </a:r>
            <a:r>
              <a:rPr lang="ko-KR" altLang="en-US" dirty="0" err="1"/>
              <a:t>모든정보</a:t>
            </a:r>
            <a:r>
              <a:rPr lang="ko-KR" altLang="en-US" dirty="0"/>
              <a:t> </a:t>
            </a:r>
            <a:r>
              <a:rPr lang="ko-KR" altLang="en-US" dirty="0" err="1"/>
              <a:t>받아옴</a:t>
            </a:r>
            <a:endParaRPr lang="en-US" altLang="ko-KR" dirty="0"/>
          </a:p>
          <a:p>
            <a:pPr fontAlgn="base"/>
            <a:endParaRPr lang="ko-KR" altLang="en-US" dirty="0"/>
          </a:p>
          <a:p>
            <a:pPr marL="0" indent="0" fontAlgn="base">
              <a:buNone/>
            </a:pPr>
            <a:r>
              <a:rPr lang="en-US" altLang="ko-KR" dirty="0"/>
              <a:t>-Recruiter</a:t>
            </a:r>
            <a:endParaRPr lang="ko-KR" altLang="en-US" dirty="0"/>
          </a:p>
          <a:p>
            <a:pPr fontAlgn="base"/>
            <a:r>
              <a:rPr lang="en-US" altLang="ko-KR" dirty="0" err="1"/>
              <a:t>getRecruitmentAnnouncement</a:t>
            </a:r>
            <a:r>
              <a:rPr lang="en-US" altLang="ko-KR" dirty="0"/>
              <a:t>()</a:t>
            </a:r>
            <a:endParaRPr lang="ko-KR" altLang="en-US" dirty="0"/>
          </a:p>
          <a:p>
            <a:pPr marL="0" indent="0" fontAlgn="base">
              <a:buNone/>
            </a:pPr>
            <a:r>
              <a:rPr lang="ko-KR" altLang="en-US" dirty="0"/>
              <a:t>주최자가 </a:t>
            </a:r>
            <a:r>
              <a:rPr lang="ko-KR" altLang="en-US" dirty="0" err="1"/>
              <a:t>등록했었던</a:t>
            </a:r>
            <a:r>
              <a:rPr lang="ko-KR" altLang="en-US" dirty="0"/>
              <a:t> 모집공고 리스트를 반환</a:t>
            </a:r>
          </a:p>
          <a:p>
            <a:pPr fontAlgn="base"/>
            <a:r>
              <a:rPr lang="en-US" altLang="ko-KR" dirty="0" err="1"/>
              <a:t>addAnnouncement</a:t>
            </a:r>
            <a:r>
              <a:rPr lang="en-US" altLang="ko-KR" dirty="0"/>
              <a:t>()</a:t>
            </a:r>
            <a:endParaRPr lang="ko-KR" altLang="en-US" dirty="0"/>
          </a:p>
          <a:p>
            <a:pPr marL="0" indent="0" fontAlgn="base">
              <a:buNone/>
            </a:pPr>
            <a:r>
              <a:rPr lang="ko-KR" altLang="en-US" dirty="0"/>
              <a:t>등록한 모집공고를 모집공고 리스트에 추가</a:t>
            </a:r>
          </a:p>
          <a:p>
            <a:pPr fontAlgn="base"/>
            <a:r>
              <a:rPr lang="en-US" altLang="ko-KR" dirty="0" err="1"/>
              <a:t>deleteRecruitmentAnnouncement</a:t>
            </a:r>
            <a:r>
              <a:rPr lang="en-US" altLang="ko-KR" dirty="0"/>
              <a:t>()</a:t>
            </a:r>
            <a:endParaRPr lang="ko-KR" altLang="en-US" dirty="0"/>
          </a:p>
          <a:p>
            <a:pPr marL="0" indent="0" fontAlgn="base">
              <a:buNone/>
            </a:pPr>
            <a:r>
              <a:rPr lang="ko-KR" altLang="en-US" dirty="0"/>
              <a:t>취소한 모집공고를 모집공고리스트에서 삭제</a:t>
            </a:r>
            <a:endParaRPr lang="en-US" altLang="ko-KR" dirty="0"/>
          </a:p>
          <a:p>
            <a:pPr fontAlgn="base"/>
            <a:endParaRPr lang="ko-KR" altLang="en-US" dirty="0"/>
          </a:p>
          <a:p>
            <a:pPr marL="0" indent="0" fontAlgn="base">
              <a:buNone/>
            </a:pPr>
            <a:r>
              <a:rPr lang="en-US" altLang="ko-KR" dirty="0"/>
              <a:t>-Performer</a:t>
            </a:r>
            <a:endParaRPr lang="ko-KR" altLang="en-US" dirty="0"/>
          </a:p>
          <a:p>
            <a:pPr fontAlgn="base"/>
            <a:r>
              <a:rPr lang="en-US" altLang="ko-KR" dirty="0" err="1"/>
              <a:t>addAnnouncement</a:t>
            </a:r>
            <a:r>
              <a:rPr lang="en-US" altLang="ko-KR" dirty="0"/>
              <a:t>()</a:t>
            </a:r>
            <a:endParaRPr lang="ko-KR" altLang="en-US" dirty="0"/>
          </a:p>
          <a:p>
            <a:pPr marL="0" indent="0" fontAlgn="base">
              <a:buNone/>
            </a:pPr>
            <a:r>
              <a:rPr lang="ko-KR" altLang="en-US" dirty="0"/>
              <a:t>지원한 모집공고를 모집공고 리스트에 추가</a:t>
            </a:r>
          </a:p>
          <a:p>
            <a:pPr fontAlgn="base"/>
            <a:r>
              <a:rPr lang="en-US" altLang="ko-KR" dirty="0" err="1"/>
              <a:t>getAppledAnnouncement</a:t>
            </a:r>
            <a:r>
              <a:rPr lang="en-US" altLang="ko-KR" dirty="0"/>
              <a:t>()</a:t>
            </a:r>
            <a:endParaRPr lang="ko-KR" altLang="en-US" dirty="0"/>
          </a:p>
          <a:p>
            <a:pPr marL="0" indent="0" fontAlgn="base">
              <a:buNone/>
            </a:pPr>
            <a:r>
              <a:rPr lang="ko-KR" altLang="en-US" dirty="0" err="1"/>
              <a:t>지원했었던</a:t>
            </a:r>
            <a:r>
              <a:rPr lang="ko-KR" altLang="en-US" dirty="0"/>
              <a:t> 모집공고 리스트 반환</a:t>
            </a:r>
          </a:p>
          <a:p>
            <a:pPr fontAlgn="base"/>
            <a:r>
              <a:rPr lang="en-US" altLang="ko-KR" dirty="0" err="1"/>
              <a:t>getSimilarPerformer</a:t>
            </a:r>
            <a:r>
              <a:rPr lang="en-US" altLang="ko-KR" dirty="0"/>
              <a:t>()</a:t>
            </a:r>
            <a:endParaRPr lang="ko-KR" altLang="en-US" dirty="0"/>
          </a:p>
          <a:p>
            <a:pPr marL="0" indent="0" fontAlgn="base">
              <a:buNone/>
            </a:pPr>
            <a:r>
              <a:rPr lang="ko-KR" altLang="en-US" dirty="0"/>
              <a:t>나와 가장 유사한 </a:t>
            </a:r>
            <a:r>
              <a:rPr lang="en-US" altLang="ko-KR" dirty="0"/>
              <a:t>performer member class</a:t>
            </a:r>
            <a:r>
              <a:rPr lang="ko-KR" altLang="en-US" dirty="0"/>
              <a:t>를 반환하여 준다</a:t>
            </a:r>
            <a:r>
              <a:rPr lang="en-US" altLang="ko-KR" dirty="0"/>
              <a:t>.</a:t>
            </a:r>
            <a:endParaRPr lang="ko-KR" altLang="en-US" dirty="0"/>
          </a:p>
          <a:p>
            <a:endParaRPr lang="ko-KR" altLang="en-US" dirty="0"/>
          </a:p>
        </p:txBody>
      </p:sp>
    </p:spTree>
    <p:extLst>
      <p:ext uri="{BB962C8B-B14F-4D97-AF65-F5344CB8AC3E}">
        <p14:creationId xmlns:p14="http://schemas.microsoft.com/office/powerpoint/2010/main" val="3532252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AD3E50E-AEAB-4AB6-9AD6-D232D05A3847}"/>
              </a:ext>
            </a:extLst>
          </p:cNvPr>
          <p:cNvSpPr>
            <a:spLocks noGrp="1"/>
          </p:cNvSpPr>
          <p:nvPr>
            <p:ph idx="1"/>
          </p:nvPr>
        </p:nvSpPr>
        <p:spPr>
          <a:xfrm>
            <a:off x="838200" y="0"/>
            <a:ext cx="10515600" cy="6858000"/>
          </a:xfrm>
        </p:spPr>
        <p:txBody>
          <a:bodyPr>
            <a:normAutofit fontScale="55000" lnSpcReduction="20000"/>
          </a:bodyPr>
          <a:lstStyle/>
          <a:p>
            <a:pPr fontAlgn="base"/>
            <a:endParaRPr lang="en-US" altLang="ko-KR" dirty="0"/>
          </a:p>
          <a:p>
            <a:pPr marL="0" indent="0" fontAlgn="base">
              <a:buNone/>
            </a:pPr>
            <a:r>
              <a:rPr lang="en-US" altLang="ko-KR" dirty="0"/>
              <a:t>-Announcement</a:t>
            </a:r>
          </a:p>
          <a:p>
            <a:pPr fontAlgn="base"/>
            <a:r>
              <a:rPr lang="en-US" altLang="ko-KR" dirty="0" err="1"/>
              <a:t>getSimpleAnnouncement</a:t>
            </a:r>
            <a:r>
              <a:rPr lang="en-US" altLang="ko-KR" dirty="0"/>
              <a:t>()</a:t>
            </a:r>
          </a:p>
          <a:p>
            <a:pPr marL="0" indent="0" fontAlgn="base">
              <a:buNone/>
            </a:pPr>
            <a:r>
              <a:rPr lang="ko-KR" altLang="en-US" dirty="0"/>
              <a:t>간단한 모집공고 정보를 반환</a:t>
            </a:r>
          </a:p>
          <a:p>
            <a:pPr fontAlgn="base"/>
            <a:r>
              <a:rPr lang="en-US" altLang="ko-KR" dirty="0" err="1"/>
              <a:t>detailAnnouncement</a:t>
            </a:r>
            <a:r>
              <a:rPr lang="en-US" altLang="ko-KR" dirty="0"/>
              <a:t>()</a:t>
            </a:r>
          </a:p>
          <a:p>
            <a:pPr marL="0" indent="0" fontAlgn="base">
              <a:buNone/>
            </a:pPr>
            <a:r>
              <a:rPr lang="ko-KR" altLang="en-US" dirty="0"/>
              <a:t>자세하게 모집공고 정보를 반환</a:t>
            </a:r>
          </a:p>
          <a:p>
            <a:pPr fontAlgn="base"/>
            <a:r>
              <a:rPr lang="en-US" altLang="ko-KR" dirty="0" err="1"/>
              <a:t>modifyAnnouncement</a:t>
            </a:r>
            <a:r>
              <a:rPr lang="en-US" altLang="ko-KR" dirty="0"/>
              <a:t>()</a:t>
            </a:r>
          </a:p>
          <a:p>
            <a:pPr marL="0" indent="0" fontAlgn="base">
              <a:buNone/>
            </a:pPr>
            <a:r>
              <a:rPr lang="ko-KR" altLang="en-US" dirty="0"/>
              <a:t>모집공고 정보를 수정하는 함수</a:t>
            </a:r>
            <a:endParaRPr lang="en-US" altLang="ko-KR" dirty="0"/>
          </a:p>
          <a:p>
            <a:pPr fontAlgn="base"/>
            <a:endParaRPr lang="ko-KR" altLang="en-US" dirty="0"/>
          </a:p>
          <a:p>
            <a:pPr marL="0" indent="0" fontAlgn="base">
              <a:buNone/>
            </a:pPr>
            <a:r>
              <a:rPr lang="en-US" altLang="ko-KR" dirty="0"/>
              <a:t>-</a:t>
            </a:r>
            <a:r>
              <a:rPr lang="en-US" altLang="ko-KR" dirty="0" err="1"/>
              <a:t>AnnouncementCollection</a:t>
            </a:r>
            <a:endParaRPr lang="en-US" altLang="ko-KR" dirty="0"/>
          </a:p>
          <a:p>
            <a:pPr fontAlgn="base"/>
            <a:r>
              <a:rPr lang="en-US" altLang="ko-KR" dirty="0" err="1"/>
              <a:t>addAnnouncement</a:t>
            </a:r>
            <a:r>
              <a:rPr lang="en-US" altLang="ko-KR" dirty="0"/>
              <a:t>()</a:t>
            </a:r>
          </a:p>
          <a:p>
            <a:pPr marL="0" indent="0" fontAlgn="base">
              <a:buNone/>
            </a:pPr>
            <a:r>
              <a:rPr lang="ko-KR" altLang="en-US" dirty="0"/>
              <a:t>전체 모집공고 리스트에 모집공고를 추가</a:t>
            </a:r>
            <a:r>
              <a:rPr lang="en-US" altLang="ko-KR" dirty="0"/>
              <a:t>.</a:t>
            </a:r>
            <a:endParaRPr lang="ko-KR" altLang="en-US" dirty="0"/>
          </a:p>
          <a:p>
            <a:pPr fontAlgn="base"/>
            <a:r>
              <a:rPr lang="en-US" altLang="ko-KR" dirty="0" err="1"/>
              <a:t>deleteAnnouncement</a:t>
            </a:r>
            <a:r>
              <a:rPr lang="en-US" altLang="ko-KR" dirty="0"/>
              <a:t>()</a:t>
            </a:r>
          </a:p>
          <a:p>
            <a:pPr marL="0" indent="0" fontAlgn="base">
              <a:buNone/>
            </a:pPr>
            <a:r>
              <a:rPr lang="ko-KR" altLang="en-US" dirty="0"/>
              <a:t>전체 모집공고 리스트에서 모집공고를 삭제</a:t>
            </a:r>
            <a:r>
              <a:rPr lang="en-US" altLang="ko-KR" dirty="0"/>
              <a:t>.</a:t>
            </a:r>
            <a:endParaRPr lang="ko-KR" altLang="en-US" dirty="0"/>
          </a:p>
          <a:p>
            <a:pPr fontAlgn="base"/>
            <a:r>
              <a:rPr lang="en-US" altLang="ko-KR" dirty="0" err="1"/>
              <a:t>getAvailavleAnnouncement</a:t>
            </a:r>
            <a:r>
              <a:rPr lang="en-US" altLang="ko-KR" dirty="0"/>
              <a:t>()</a:t>
            </a:r>
          </a:p>
          <a:p>
            <a:pPr marL="0" indent="0" fontAlgn="base">
              <a:buNone/>
            </a:pPr>
            <a:r>
              <a:rPr lang="ko-KR" altLang="en-US" dirty="0"/>
              <a:t>전체 모집공고 리스트 중에서 지원가능한 모집공고 리스트 반환</a:t>
            </a:r>
            <a:endParaRPr lang="en-US" altLang="ko-KR" dirty="0"/>
          </a:p>
          <a:p>
            <a:pPr fontAlgn="base"/>
            <a:endParaRPr lang="ko-KR" altLang="en-US" dirty="0"/>
          </a:p>
          <a:p>
            <a:pPr marL="0" indent="0" fontAlgn="base">
              <a:buNone/>
            </a:pPr>
            <a:r>
              <a:rPr lang="en-US" altLang="ko-KR" dirty="0"/>
              <a:t>-</a:t>
            </a:r>
            <a:r>
              <a:rPr lang="en-US" altLang="ko-KR" dirty="0" err="1"/>
              <a:t>MemberCollection</a:t>
            </a:r>
            <a:endParaRPr lang="en-US" altLang="ko-KR" dirty="0"/>
          </a:p>
          <a:p>
            <a:pPr fontAlgn="base"/>
            <a:r>
              <a:rPr lang="en-US" altLang="ko-KR" dirty="0" err="1"/>
              <a:t>getMembers</a:t>
            </a:r>
            <a:r>
              <a:rPr lang="en-US" altLang="ko-KR" dirty="0"/>
              <a:t>()</a:t>
            </a:r>
          </a:p>
          <a:p>
            <a:pPr marL="0" indent="0" fontAlgn="base">
              <a:buNone/>
            </a:pPr>
            <a:r>
              <a:rPr lang="ko-KR" altLang="en-US" dirty="0"/>
              <a:t>전체 </a:t>
            </a:r>
            <a:r>
              <a:rPr lang="en-US" altLang="ko-KR" dirty="0"/>
              <a:t>member </a:t>
            </a:r>
            <a:r>
              <a:rPr lang="ko-KR" altLang="en-US" dirty="0"/>
              <a:t>리스트를 반환</a:t>
            </a:r>
          </a:p>
          <a:p>
            <a:pPr fontAlgn="base"/>
            <a:r>
              <a:rPr lang="en-US" altLang="ko-KR" dirty="0" err="1"/>
              <a:t>addMember</a:t>
            </a:r>
            <a:r>
              <a:rPr lang="en-US" altLang="ko-KR" dirty="0"/>
              <a:t>()</a:t>
            </a:r>
          </a:p>
          <a:p>
            <a:pPr marL="0" indent="0" fontAlgn="base">
              <a:buNone/>
            </a:pPr>
            <a:r>
              <a:rPr lang="ko-KR" altLang="en-US" dirty="0"/>
              <a:t>전체 </a:t>
            </a:r>
            <a:r>
              <a:rPr lang="en-US" altLang="ko-KR" dirty="0"/>
              <a:t>member </a:t>
            </a:r>
            <a:r>
              <a:rPr lang="ko-KR" altLang="en-US" dirty="0"/>
              <a:t>리스트에 </a:t>
            </a:r>
            <a:r>
              <a:rPr lang="en-US" altLang="ko-KR" dirty="0"/>
              <a:t>member </a:t>
            </a:r>
            <a:r>
              <a:rPr lang="ko-KR" altLang="en-US" dirty="0"/>
              <a:t>추가</a:t>
            </a:r>
          </a:p>
          <a:p>
            <a:pPr fontAlgn="base"/>
            <a:r>
              <a:rPr lang="en-US" altLang="ko-KR" dirty="0" err="1"/>
              <a:t>deleteMember</a:t>
            </a:r>
            <a:r>
              <a:rPr lang="en-US" altLang="ko-KR" dirty="0"/>
              <a:t>()</a:t>
            </a:r>
          </a:p>
          <a:p>
            <a:pPr marL="0" indent="0" fontAlgn="base">
              <a:buNone/>
            </a:pPr>
            <a:r>
              <a:rPr lang="ko-KR" altLang="en-US" dirty="0"/>
              <a:t>전체 </a:t>
            </a:r>
            <a:r>
              <a:rPr lang="en-US" altLang="ko-KR" dirty="0"/>
              <a:t>member </a:t>
            </a:r>
            <a:r>
              <a:rPr lang="ko-KR" altLang="en-US" dirty="0"/>
              <a:t>리스트에 </a:t>
            </a:r>
            <a:r>
              <a:rPr lang="en-US" altLang="ko-KR" dirty="0"/>
              <a:t>member </a:t>
            </a:r>
            <a:r>
              <a:rPr lang="ko-KR" altLang="en-US" dirty="0"/>
              <a:t>삭제</a:t>
            </a:r>
          </a:p>
          <a:p>
            <a:endParaRPr lang="ko-KR" altLang="en-US" dirty="0"/>
          </a:p>
        </p:txBody>
      </p:sp>
    </p:spTree>
    <p:extLst>
      <p:ext uri="{BB962C8B-B14F-4D97-AF65-F5344CB8AC3E}">
        <p14:creationId xmlns:p14="http://schemas.microsoft.com/office/powerpoint/2010/main" val="185297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이미지 갤러리"/>
          <p:cNvGrpSpPr/>
          <p:nvPr/>
        </p:nvGrpSpPr>
        <p:grpSpPr>
          <a:xfrm>
            <a:off x="429182" y="47644"/>
            <a:ext cx="10283922" cy="7241594"/>
            <a:chOff x="0" y="0"/>
            <a:chExt cx="10283920" cy="7241593"/>
          </a:xfrm>
        </p:grpSpPr>
        <p:pic>
          <p:nvPicPr>
            <p:cNvPr id="180" name="스크린샷 2019-06-21 오전 10.23.31.png" descr="스크린샷 2019-06-21 오전 10.23.31.png"/>
            <p:cNvPicPr>
              <a:picLocks noChangeAspect="1"/>
            </p:cNvPicPr>
            <p:nvPr/>
          </p:nvPicPr>
          <p:blipFill>
            <a:blip r:embed="rId2">
              <a:extLst/>
            </a:blip>
            <a:srcRect t="780" b="780"/>
            <a:stretch>
              <a:fillRect/>
            </a:stretch>
          </p:blipFill>
          <p:spPr>
            <a:xfrm>
              <a:off x="-1" y="0"/>
              <a:ext cx="10283922" cy="6822495"/>
            </a:xfrm>
            <a:prstGeom prst="rect">
              <a:avLst/>
            </a:prstGeom>
            <a:ln w="12700" cap="flat">
              <a:noFill/>
              <a:miter lim="400000"/>
            </a:ln>
            <a:effectLst/>
          </p:spPr>
        </p:pic>
        <p:sp>
          <p:nvSpPr>
            <p:cNvPr id="181" name="주석을 입력합니다."/>
            <p:cNvSpPr txBox="1"/>
            <p:nvPr/>
          </p:nvSpPr>
          <p:spPr>
            <a:xfrm>
              <a:off x="-1" y="6898693"/>
              <a:ext cx="10283921"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defTabSz="457200">
                <a:defRPr sz="1200"/>
              </a:lvl1pPr>
            </a:lstStyle>
            <a:p>
              <a:r>
                <a:t>주석을 입력합니다.</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이미지 갤러리"/>
          <p:cNvGrpSpPr/>
          <p:nvPr/>
        </p:nvGrpSpPr>
        <p:grpSpPr>
          <a:xfrm>
            <a:off x="729775" y="0"/>
            <a:ext cx="5766996" cy="7122121"/>
            <a:chOff x="0" y="0"/>
            <a:chExt cx="5766994" cy="7122120"/>
          </a:xfrm>
        </p:grpSpPr>
        <p:pic>
          <p:nvPicPr>
            <p:cNvPr id="184" name="스크린샷 2019-06-21 오전 10.29.20.png" descr="스크린샷 2019-06-21 오전 10.29.20.png"/>
            <p:cNvPicPr>
              <a:picLocks noChangeAspect="1"/>
            </p:cNvPicPr>
            <p:nvPr/>
          </p:nvPicPr>
          <p:blipFill>
            <a:blip r:embed="rId2">
              <a:extLst/>
            </a:blip>
            <a:srcRect l="4861" r="4861"/>
            <a:stretch>
              <a:fillRect/>
            </a:stretch>
          </p:blipFill>
          <p:spPr>
            <a:xfrm>
              <a:off x="-1" y="0"/>
              <a:ext cx="5766995" cy="6703022"/>
            </a:xfrm>
            <a:prstGeom prst="rect">
              <a:avLst/>
            </a:prstGeom>
            <a:ln w="12700" cap="flat">
              <a:noFill/>
              <a:miter lim="400000"/>
            </a:ln>
            <a:effectLst/>
          </p:spPr>
        </p:pic>
        <p:sp>
          <p:nvSpPr>
            <p:cNvPr id="185" name="주석을 입력합니다."/>
            <p:cNvSpPr txBox="1"/>
            <p:nvPr/>
          </p:nvSpPr>
          <p:spPr>
            <a:xfrm>
              <a:off x="-1" y="6779220"/>
              <a:ext cx="5766995"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defTabSz="457200">
                <a:defRPr sz="1200"/>
              </a:lvl1pPr>
            </a:lstStyle>
            <a:p>
              <a:r>
                <a:t>주석을 입력합니다.</a:t>
              </a: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역할 분담"/>
          <p:cNvSpPr txBox="1">
            <a:spLocks noGrp="1"/>
          </p:cNvSpPr>
          <p:nvPr>
            <p:ph type="title"/>
          </p:nvPr>
        </p:nvSpPr>
        <p:spPr>
          <a:xfrm>
            <a:off x="838200" y="365125"/>
            <a:ext cx="10515600" cy="1325563"/>
          </a:xfrm>
          <a:prstGeom prst="rect">
            <a:avLst/>
          </a:prstGeom>
        </p:spPr>
        <p:txBody>
          <a:bodyPr/>
          <a:lstStyle/>
          <a:p>
            <a:r>
              <a:t>역할 분담</a:t>
            </a:r>
          </a:p>
        </p:txBody>
      </p:sp>
      <p:sp>
        <p:nvSpPr>
          <p:cNvPr id="189" name="김영실…"/>
          <p:cNvSpPr txBox="1">
            <a:spLocks noGrp="1"/>
          </p:cNvSpPr>
          <p:nvPr>
            <p:ph type="body" sz="half" idx="1"/>
          </p:nvPr>
        </p:nvSpPr>
        <p:spPr>
          <a:xfrm>
            <a:off x="838200" y="1825625"/>
            <a:ext cx="5181600" cy="4351338"/>
          </a:xfrm>
          <a:prstGeom prst="rect">
            <a:avLst/>
          </a:prstGeom>
        </p:spPr>
        <p:txBody>
          <a:bodyPr/>
          <a:lstStyle/>
          <a:p>
            <a:r>
              <a:rPr dirty="0" err="1"/>
              <a:t>김영실</a:t>
            </a:r>
            <a:endParaRPr dirty="0"/>
          </a:p>
          <a:p>
            <a:r>
              <a:rPr dirty="0"/>
              <a:t>announce </a:t>
            </a:r>
            <a:r>
              <a:rPr dirty="0" err="1"/>
              <a:t>management구현</a:t>
            </a:r>
            <a:endParaRPr dirty="0"/>
          </a:p>
        </p:txBody>
      </p:sp>
      <p:sp>
        <p:nvSpPr>
          <p:cNvPr id="190" name="윤지원…"/>
          <p:cNvSpPr txBox="1"/>
          <p:nvPr/>
        </p:nvSpPr>
        <p:spPr>
          <a:xfrm>
            <a:off x="6324062" y="1825624"/>
            <a:ext cx="5181602" cy="4351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28600" indent="-228600">
              <a:lnSpc>
                <a:spcPct val="90000"/>
              </a:lnSpc>
              <a:spcBef>
                <a:spcPts val="1000"/>
              </a:spcBef>
              <a:buSzPct val="100000"/>
              <a:buFont typeface="Arial"/>
              <a:buChar char="•"/>
              <a:defRPr sz="2800">
                <a:latin typeface="+mj-lt"/>
                <a:ea typeface="+mj-ea"/>
                <a:cs typeface="+mj-cs"/>
                <a:sym typeface="맑은 고딕"/>
              </a:defRPr>
            </a:pPr>
            <a:r>
              <a:t>윤지원</a:t>
            </a:r>
          </a:p>
          <a:p>
            <a:pPr marL="228600" indent="-228600">
              <a:lnSpc>
                <a:spcPct val="90000"/>
              </a:lnSpc>
              <a:spcBef>
                <a:spcPts val="1000"/>
              </a:spcBef>
              <a:buSzPct val="100000"/>
              <a:buFont typeface="Arial"/>
              <a:buChar char="•"/>
              <a:defRPr sz="2800">
                <a:latin typeface="+mj-lt"/>
                <a:ea typeface="+mj-ea"/>
                <a:cs typeface="+mj-cs"/>
                <a:sym typeface="맑은 고딕"/>
              </a:defRPr>
            </a:pPr>
            <a:r>
              <a:t>Member management, recommend management 구현</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36"/>
          <p:cNvSpPr/>
          <p:nvPr/>
        </p:nvSpPr>
        <p:spPr>
          <a:xfrm>
            <a:off x="336882" y="321174"/>
            <a:ext cx="7174249" cy="5896747"/>
          </a:xfrm>
          <a:prstGeom prst="rect">
            <a:avLst/>
          </a:prstGeom>
          <a:solidFill>
            <a:srgbClr val="000000">
              <a:alpha val="15000"/>
            </a:srgbClr>
          </a:solidFill>
          <a:ln w="127000" cap="sq">
            <a:solidFill>
              <a:srgbClr val="000000">
                <a:alpha val="10000"/>
              </a:srgbClr>
            </a:solidFill>
            <a:miter/>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193" name="제목 1"/>
          <p:cNvSpPr txBox="1">
            <a:spLocks noGrp="1"/>
          </p:cNvSpPr>
          <p:nvPr>
            <p:ph type="title"/>
          </p:nvPr>
        </p:nvSpPr>
        <p:spPr>
          <a:xfrm>
            <a:off x="821515" y="640263"/>
            <a:ext cx="6204987" cy="1344975"/>
          </a:xfrm>
          <a:prstGeom prst="rect">
            <a:avLst/>
          </a:prstGeom>
        </p:spPr>
        <p:txBody>
          <a:bodyPr/>
          <a:lstStyle>
            <a:lvl1pPr>
              <a:defRPr sz="4000"/>
            </a:lvl1pPr>
          </a:lstStyle>
          <a:p>
            <a:r>
              <a:t>개발환경설정</a:t>
            </a:r>
          </a:p>
        </p:txBody>
      </p:sp>
      <p:sp>
        <p:nvSpPr>
          <p:cNvPr id="194" name="내용 개체 틀 2"/>
          <p:cNvSpPr txBox="1">
            <a:spLocks noGrp="1"/>
          </p:cNvSpPr>
          <p:nvPr>
            <p:ph type="body" sz="half" idx="1"/>
          </p:nvPr>
        </p:nvSpPr>
        <p:spPr>
          <a:xfrm>
            <a:off x="821513" y="2121760"/>
            <a:ext cx="6204987" cy="3626920"/>
          </a:xfrm>
          <a:prstGeom prst="rect">
            <a:avLst/>
          </a:prstGeom>
        </p:spPr>
        <p:txBody>
          <a:bodyPr/>
          <a:lstStyle/>
          <a:p>
            <a:pPr>
              <a:defRPr sz="2000"/>
            </a:pPr>
            <a:r>
              <a:t>JAVA  JDK8</a:t>
            </a:r>
          </a:p>
          <a:p>
            <a:pPr>
              <a:defRPr sz="2000"/>
            </a:pPr>
            <a:r>
              <a:t>개발에 사용할 IDE(통합개발환경) – Eclipse Oxygen</a:t>
            </a:r>
          </a:p>
          <a:p>
            <a:pPr>
              <a:defRPr sz="2000"/>
            </a:pPr>
            <a:r>
              <a:t>JAVA Spring framework </a:t>
            </a:r>
          </a:p>
          <a:p>
            <a:pPr>
              <a:defRPr sz="2000"/>
            </a:pPr>
            <a:r>
              <a:t>Git – git hub </a:t>
            </a:r>
          </a:p>
          <a:p>
            <a:pPr marL="0" indent="0">
              <a:buSzTx/>
              <a:buNone/>
              <a:defRPr sz="2000"/>
            </a:pPr>
            <a:r>
              <a:t>  프로젝트에 사용할  repository생성</a:t>
            </a:r>
          </a:p>
          <a:p>
            <a:pPr>
              <a:defRPr sz="2000"/>
            </a:pPr>
            <a:r>
              <a:t>Apache Tomcat version8.5 </a:t>
            </a:r>
          </a:p>
          <a:p>
            <a:pPr>
              <a:defRPr sz="2000"/>
            </a:pPr>
            <a:r>
              <a:t>DB – Oracle</a:t>
            </a:r>
          </a:p>
          <a:p>
            <a:pPr>
              <a:defRPr sz="2000"/>
            </a:pPr>
            <a:r>
              <a:t>Server : Linux      Client : Window</a:t>
            </a:r>
          </a:p>
        </p:txBody>
      </p:sp>
      <p:pic>
        <p:nvPicPr>
          <p:cNvPr id="195" name="Picture 2" descr="Picture 2"/>
          <p:cNvPicPr>
            <a:picLocks noChangeAspect="1"/>
          </p:cNvPicPr>
          <p:nvPr/>
        </p:nvPicPr>
        <p:blipFill>
          <a:blip r:embed="rId2">
            <a:extLst/>
          </a:blip>
          <a:srcRect l="10608" r="6445"/>
          <a:stretch>
            <a:fillRect/>
          </a:stretch>
        </p:blipFill>
        <p:spPr>
          <a:xfrm>
            <a:off x="8358399" y="306909"/>
            <a:ext cx="2984710" cy="2286001"/>
          </a:xfrm>
          <a:prstGeom prst="rect">
            <a:avLst/>
          </a:prstGeom>
          <a:ln w="12700">
            <a:miter lim="400000"/>
          </a:ln>
        </p:spPr>
      </p:pic>
      <p:pic>
        <p:nvPicPr>
          <p:cNvPr id="196" name="Picture 4" descr="Picture 4"/>
          <p:cNvPicPr>
            <a:picLocks noChangeAspect="1"/>
          </p:cNvPicPr>
          <p:nvPr/>
        </p:nvPicPr>
        <p:blipFill>
          <a:blip r:embed="rId3">
            <a:extLst/>
          </a:blip>
          <a:srcRect t="9177" r="1" b="9734"/>
          <a:stretch>
            <a:fillRect/>
          </a:stretch>
        </p:blipFill>
        <p:spPr>
          <a:xfrm>
            <a:off x="7829550" y="2884428"/>
            <a:ext cx="4042411" cy="3277986"/>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72ED1F-B82E-47A2-8B0F-E70028FA38E9}"/>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64DB9A1B-CAE5-4F0C-9505-31E528A76E9E}"/>
              </a:ext>
            </a:extLst>
          </p:cNvPr>
          <p:cNvSpPr>
            <a:spLocks noGrp="1"/>
          </p:cNvSpPr>
          <p:nvPr>
            <p:ph type="body" idx="1"/>
          </p:nvPr>
        </p:nvSpPr>
        <p:spPr/>
        <p:txBody>
          <a:bodyPr/>
          <a:lstStyle/>
          <a:p>
            <a:endParaRPr lang="ko-KR" altLang="en-US" dirty="0"/>
          </a:p>
        </p:txBody>
      </p:sp>
      <p:pic>
        <p:nvPicPr>
          <p:cNvPr id="2050" name="Picture 2" descr="0ff72a46315e7e12cc6f54e9c12c9602_1503645">
            <a:extLst>
              <a:ext uri="{FF2B5EF4-FFF2-40B4-BE49-F238E27FC236}">
                <a16:creationId xmlns:a16="http://schemas.microsoft.com/office/drawing/2014/main" id="{635A4FA1-8B7F-477A-8E69-44853D95F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43163"/>
            <a:ext cx="762000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96401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Freeform: Shape 9"/>
          <p:cNvSpPr/>
          <p:nvPr/>
        </p:nvSpPr>
        <p:spPr>
          <a:xfrm>
            <a:off x="484095" y="470924"/>
            <a:ext cx="4381012" cy="5892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latin typeface="Calibri"/>
                <a:ea typeface="Calibri"/>
                <a:cs typeface="Calibri"/>
                <a:sym typeface="Calibri"/>
              </a:defRPr>
            </a:pPr>
            <a:endParaRPr/>
          </a:p>
        </p:txBody>
      </p:sp>
      <p:sp>
        <p:nvSpPr>
          <p:cNvPr id="199" name="제목 1"/>
          <p:cNvSpPr txBox="1">
            <a:spLocks noGrp="1"/>
          </p:cNvSpPr>
          <p:nvPr>
            <p:ph type="title"/>
          </p:nvPr>
        </p:nvSpPr>
        <p:spPr>
          <a:xfrm>
            <a:off x="863027" y="1012002"/>
            <a:ext cx="3416162" cy="4795411"/>
          </a:xfrm>
          <a:prstGeom prst="rect">
            <a:avLst/>
          </a:prstGeom>
        </p:spPr>
        <p:txBody>
          <a:bodyPr/>
          <a:lstStyle>
            <a:lvl1pPr>
              <a:defRPr sz="4800">
                <a:solidFill>
                  <a:srgbClr val="FFFFFF"/>
                </a:solidFill>
              </a:defRPr>
            </a:lvl1pPr>
          </a:lstStyle>
          <a:p>
            <a:r>
              <a:t>협업필터링</a:t>
            </a:r>
          </a:p>
        </p:txBody>
      </p:sp>
      <p:grpSp>
        <p:nvGrpSpPr>
          <p:cNvPr id="206" name="내용 개체 틀 2"/>
          <p:cNvGrpSpPr/>
          <p:nvPr/>
        </p:nvGrpSpPr>
        <p:grpSpPr>
          <a:xfrm>
            <a:off x="5194300" y="530035"/>
            <a:ext cx="6513606" cy="5767205"/>
            <a:chOff x="0" y="0"/>
            <a:chExt cx="6513605" cy="5767203"/>
          </a:xfrm>
        </p:grpSpPr>
        <p:grpSp>
          <p:nvGrpSpPr>
            <p:cNvPr id="202" name="그룹"/>
            <p:cNvGrpSpPr/>
            <p:nvPr/>
          </p:nvGrpSpPr>
          <p:grpSpPr>
            <a:xfrm>
              <a:off x="0" y="-1"/>
              <a:ext cx="6513606" cy="2854803"/>
              <a:chOff x="0" y="0"/>
              <a:chExt cx="6513605" cy="2854801"/>
            </a:xfrm>
          </p:grpSpPr>
          <p:sp>
            <p:nvSpPr>
              <p:cNvPr id="200" name="모서리가 둥근 직사각형"/>
              <p:cNvSpPr/>
              <p:nvPr/>
            </p:nvSpPr>
            <p:spPr>
              <a:xfrm>
                <a:off x="0" y="-1"/>
                <a:ext cx="6513606" cy="2854803"/>
              </a:xfrm>
              <a:prstGeom prst="roundRect">
                <a:avLst>
                  <a:gd name="adj" fmla="val 16667"/>
                </a:avLst>
              </a:prstGeom>
              <a:solidFill>
                <a:schemeClr val="accent5"/>
              </a:solidFill>
              <a:ln w="12700" cap="flat">
                <a:solidFill>
                  <a:srgbClr val="FFFFFF"/>
                </a:solidFill>
                <a:prstDash val="solid"/>
                <a:miter lim="800000"/>
              </a:ln>
              <a:effectLst/>
            </p:spPr>
            <p:txBody>
              <a:bodyPr wrap="square" lIns="45718" tIns="45718" rIns="45718" bIns="45718" numCol="1" anchor="ctr">
                <a:noAutofit/>
              </a:bodyPr>
              <a:lstStyle/>
              <a:p>
                <a:pPr defTabSz="889000">
                  <a:lnSpc>
                    <a:spcPct val="90000"/>
                  </a:lnSpc>
                  <a:spcBef>
                    <a:spcPts val="1100"/>
                  </a:spcBef>
                  <a:defRPr sz="2800">
                    <a:solidFill>
                      <a:srgbClr val="FFFFFF"/>
                    </a:solidFill>
                    <a:latin typeface="+mj-lt"/>
                    <a:ea typeface="+mj-ea"/>
                    <a:cs typeface="+mj-cs"/>
                    <a:sym typeface="맑은 고딕"/>
                  </a:defRPr>
                </a:pPr>
                <a:endParaRPr/>
              </a:p>
            </p:txBody>
          </p:sp>
          <p:sp>
            <p:nvSpPr>
              <p:cNvPr id="201" name="유저기반 협업 필터링의 경우 유사한 사용자를 찾아내어 그 찾아낸 사용자의 구매내역이나 추천점수를 보고 아이템을 추천해주는 것이다. 우리의 경우에는 구매내역이나 추천내역 같은 것이 없으므로 유사한 사용자를 협업 필터링으로 찾아내어 그 사용자가 지원한 모집공고들을 추천해 줄 수 있다."/>
              <p:cNvSpPr txBox="1"/>
              <p:nvPr/>
            </p:nvSpPr>
            <p:spPr>
              <a:xfrm>
                <a:off x="139359" y="609254"/>
                <a:ext cx="6234886" cy="1636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defTabSz="889000">
                  <a:lnSpc>
                    <a:spcPct val="90000"/>
                  </a:lnSpc>
                  <a:spcBef>
                    <a:spcPts val="800"/>
                  </a:spcBef>
                  <a:defRPr sz="2000">
                    <a:solidFill>
                      <a:srgbClr val="FFFFFF"/>
                    </a:solidFill>
                    <a:latin typeface="+mj-lt"/>
                    <a:ea typeface="+mj-ea"/>
                    <a:cs typeface="+mj-cs"/>
                    <a:sym typeface="맑은 고딕"/>
                  </a:defRPr>
                </a:lvl1pPr>
              </a:lstStyle>
              <a:p>
                <a:r>
                  <a:t>유저기반 협업 필터링의 경우 유사한 사용자를 찾아내어 그 찾아낸 사용자의 구매내역이나 추천점수를 보고 아이템을 추천해주는 것이다. 우리의 경우에는 구매내역이나 추천내역 같은 것이 없으므로 유사한 사용자를 협업 필터링으로 찾아내어 그 사용자가 지원한 모집공고들을 추천해 줄 수 있다.</a:t>
                </a:r>
              </a:p>
            </p:txBody>
          </p:sp>
        </p:grpSp>
        <p:grpSp>
          <p:nvGrpSpPr>
            <p:cNvPr id="205" name="그룹"/>
            <p:cNvGrpSpPr/>
            <p:nvPr/>
          </p:nvGrpSpPr>
          <p:grpSpPr>
            <a:xfrm>
              <a:off x="0" y="2912401"/>
              <a:ext cx="6513606" cy="2854803"/>
              <a:chOff x="0" y="0"/>
              <a:chExt cx="6513605" cy="2854801"/>
            </a:xfrm>
          </p:grpSpPr>
          <p:sp>
            <p:nvSpPr>
              <p:cNvPr id="203" name="모서리가 둥근 직사각형"/>
              <p:cNvSpPr/>
              <p:nvPr/>
            </p:nvSpPr>
            <p:spPr>
              <a:xfrm>
                <a:off x="0" y="-1"/>
                <a:ext cx="6513606" cy="2854803"/>
              </a:xfrm>
              <a:prstGeom prst="roundRect">
                <a:avLst>
                  <a:gd name="adj" fmla="val 16667"/>
                </a:avLst>
              </a:prstGeom>
              <a:solidFill>
                <a:schemeClr val="accent6"/>
              </a:solidFill>
              <a:ln w="12700" cap="flat">
                <a:solidFill>
                  <a:srgbClr val="FFFFFF"/>
                </a:solidFill>
                <a:prstDash val="solid"/>
                <a:miter lim="800000"/>
              </a:ln>
              <a:effectLst/>
            </p:spPr>
            <p:txBody>
              <a:bodyPr wrap="square" lIns="45718" tIns="45718" rIns="45718" bIns="45718" numCol="1" anchor="ctr">
                <a:noAutofit/>
              </a:bodyPr>
              <a:lstStyle/>
              <a:p>
                <a:pPr defTabSz="889000">
                  <a:lnSpc>
                    <a:spcPct val="90000"/>
                  </a:lnSpc>
                  <a:spcBef>
                    <a:spcPts val="1100"/>
                  </a:spcBef>
                  <a:defRPr sz="2800">
                    <a:solidFill>
                      <a:srgbClr val="FFFFFF"/>
                    </a:solidFill>
                    <a:latin typeface="+mj-lt"/>
                    <a:ea typeface="+mj-ea"/>
                    <a:cs typeface="+mj-cs"/>
                    <a:sym typeface="맑은 고딕"/>
                  </a:defRPr>
                </a:pPr>
                <a:endParaRPr/>
              </a:p>
            </p:txBody>
          </p:sp>
          <p:sp>
            <p:nvSpPr>
              <p:cNvPr id="204" name="아이템 기반 필터링의 사용자가 어떤 공고모집을 눌렀을 때 그와 유사한 공고모집을 추천해주는 필터링이다. DB에서 같은 악기들끼리 모아서 그 모집공고들 중에서 유사도를 구해 제일 유사해 보이는 모집공고를 찾아내어 사용자에게 추천해 줄 수 있다."/>
              <p:cNvSpPr txBox="1"/>
              <p:nvPr/>
            </p:nvSpPr>
            <p:spPr>
              <a:xfrm>
                <a:off x="139359" y="609254"/>
                <a:ext cx="6234886" cy="1636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defTabSz="889000">
                  <a:lnSpc>
                    <a:spcPct val="90000"/>
                  </a:lnSpc>
                  <a:spcBef>
                    <a:spcPts val="800"/>
                  </a:spcBef>
                  <a:defRPr sz="2000">
                    <a:solidFill>
                      <a:srgbClr val="FFFFFF"/>
                    </a:solidFill>
                    <a:latin typeface="+mj-lt"/>
                    <a:ea typeface="+mj-ea"/>
                    <a:cs typeface="+mj-cs"/>
                    <a:sym typeface="맑은 고딕"/>
                  </a:defRPr>
                </a:lvl1pPr>
              </a:lstStyle>
              <a:p>
                <a:r>
                  <a:rPr dirty="0" err="1"/>
                  <a:t>아이템</a:t>
                </a:r>
                <a:r>
                  <a:rPr dirty="0"/>
                  <a:t> </a:t>
                </a:r>
                <a:r>
                  <a:rPr dirty="0" err="1"/>
                  <a:t>기반</a:t>
                </a:r>
                <a:r>
                  <a:rPr dirty="0"/>
                  <a:t> </a:t>
                </a:r>
                <a:r>
                  <a:rPr dirty="0" err="1"/>
                  <a:t>필터링의</a:t>
                </a:r>
                <a:r>
                  <a:rPr dirty="0"/>
                  <a:t> </a:t>
                </a:r>
                <a:r>
                  <a:rPr dirty="0" err="1"/>
                  <a:t>사용자가</a:t>
                </a:r>
                <a:r>
                  <a:rPr dirty="0"/>
                  <a:t> </a:t>
                </a:r>
                <a:r>
                  <a:rPr dirty="0" err="1"/>
                  <a:t>어떤</a:t>
                </a:r>
                <a:r>
                  <a:rPr dirty="0"/>
                  <a:t> </a:t>
                </a:r>
                <a:r>
                  <a:rPr dirty="0" err="1"/>
                  <a:t>공고모집을</a:t>
                </a:r>
                <a:r>
                  <a:rPr dirty="0"/>
                  <a:t> </a:t>
                </a:r>
                <a:r>
                  <a:rPr dirty="0" err="1"/>
                  <a:t>눌렀을</a:t>
                </a:r>
                <a:r>
                  <a:rPr dirty="0"/>
                  <a:t> 때 </a:t>
                </a:r>
                <a:r>
                  <a:rPr dirty="0" err="1"/>
                  <a:t>그와</a:t>
                </a:r>
                <a:r>
                  <a:rPr dirty="0"/>
                  <a:t> </a:t>
                </a:r>
                <a:r>
                  <a:rPr dirty="0" err="1"/>
                  <a:t>유사한</a:t>
                </a:r>
                <a:r>
                  <a:rPr dirty="0"/>
                  <a:t> </a:t>
                </a:r>
                <a:r>
                  <a:rPr dirty="0" err="1"/>
                  <a:t>공고모집을</a:t>
                </a:r>
                <a:r>
                  <a:rPr dirty="0"/>
                  <a:t> </a:t>
                </a:r>
                <a:r>
                  <a:rPr dirty="0" err="1"/>
                  <a:t>추천해주는</a:t>
                </a:r>
                <a:r>
                  <a:rPr dirty="0"/>
                  <a:t> </a:t>
                </a:r>
                <a:r>
                  <a:rPr dirty="0" err="1"/>
                  <a:t>필터링이다</a:t>
                </a:r>
                <a:r>
                  <a:rPr dirty="0"/>
                  <a:t>. </a:t>
                </a:r>
                <a:r>
                  <a:rPr dirty="0" err="1"/>
                  <a:t>DB에서</a:t>
                </a:r>
                <a:r>
                  <a:rPr dirty="0"/>
                  <a:t> </a:t>
                </a:r>
                <a:r>
                  <a:rPr dirty="0" err="1"/>
                  <a:t>같은</a:t>
                </a:r>
                <a:r>
                  <a:rPr dirty="0"/>
                  <a:t> </a:t>
                </a:r>
                <a:r>
                  <a:rPr dirty="0" err="1"/>
                  <a:t>악기들끼리</a:t>
                </a:r>
                <a:r>
                  <a:rPr dirty="0"/>
                  <a:t> </a:t>
                </a:r>
                <a:r>
                  <a:rPr dirty="0" err="1"/>
                  <a:t>모아서</a:t>
                </a:r>
                <a:r>
                  <a:rPr dirty="0"/>
                  <a:t> 그 </a:t>
                </a:r>
                <a:r>
                  <a:rPr dirty="0" err="1"/>
                  <a:t>모집공고들</a:t>
                </a:r>
                <a:r>
                  <a:rPr dirty="0"/>
                  <a:t> </a:t>
                </a:r>
                <a:r>
                  <a:rPr dirty="0" err="1"/>
                  <a:t>중에서</a:t>
                </a:r>
                <a:r>
                  <a:rPr dirty="0"/>
                  <a:t> </a:t>
                </a:r>
                <a:r>
                  <a:rPr dirty="0" err="1"/>
                  <a:t>유사도를</a:t>
                </a:r>
                <a:r>
                  <a:rPr dirty="0"/>
                  <a:t> </a:t>
                </a:r>
                <a:r>
                  <a:rPr dirty="0" err="1"/>
                  <a:t>구해</a:t>
                </a:r>
                <a:r>
                  <a:rPr dirty="0"/>
                  <a:t> </a:t>
                </a:r>
                <a:r>
                  <a:rPr dirty="0" err="1"/>
                  <a:t>제일</a:t>
                </a:r>
                <a:r>
                  <a:rPr dirty="0"/>
                  <a:t> </a:t>
                </a:r>
                <a:r>
                  <a:rPr dirty="0" err="1"/>
                  <a:t>유사해</a:t>
                </a:r>
                <a:r>
                  <a:rPr dirty="0"/>
                  <a:t> </a:t>
                </a:r>
                <a:r>
                  <a:rPr dirty="0" err="1"/>
                  <a:t>보이는</a:t>
                </a:r>
                <a:r>
                  <a:rPr dirty="0"/>
                  <a:t> </a:t>
                </a:r>
                <a:r>
                  <a:rPr dirty="0" err="1"/>
                  <a:t>모집공고를</a:t>
                </a:r>
                <a:r>
                  <a:rPr dirty="0"/>
                  <a:t> </a:t>
                </a:r>
                <a:r>
                  <a:rPr dirty="0" err="1"/>
                  <a:t>찾아내어</a:t>
                </a:r>
                <a:r>
                  <a:rPr dirty="0"/>
                  <a:t> </a:t>
                </a:r>
                <a:r>
                  <a:rPr dirty="0" err="1"/>
                  <a:t>사용자에게</a:t>
                </a:r>
                <a:r>
                  <a:rPr dirty="0"/>
                  <a:t> </a:t>
                </a:r>
                <a:r>
                  <a:rPr dirty="0" err="1"/>
                  <a:t>추천해</a:t>
                </a:r>
                <a:r>
                  <a:rPr dirty="0"/>
                  <a:t> 줄 수 </a:t>
                </a:r>
                <a:r>
                  <a:rPr dirty="0" err="1"/>
                  <a:t>있다</a:t>
                </a:r>
                <a:r>
                  <a:rPr dirty="0"/>
                  <a:t>.</a:t>
                </a:r>
              </a:p>
            </p:txBody>
          </p:sp>
        </p:gr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ectangle 7"/>
          <p:cNvSpPr/>
          <p:nvPr/>
        </p:nvSpPr>
        <p:spPr>
          <a:xfrm>
            <a:off x="0" y="-3324"/>
            <a:ext cx="12192000" cy="6861324"/>
          </a:xfrm>
          <a:prstGeom prst="rect">
            <a:avLst/>
          </a:prstGeom>
          <a:solidFill>
            <a:srgbClr val="404040"/>
          </a:solidFill>
          <a:ln w="12700">
            <a:miter lim="400000"/>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209" name="Freeform 13"/>
          <p:cNvSpPr/>
          <p:nvPr/>
        </p:nvSpPr>
        <p:spPr>
          <a:xfrm>
            <a:off x="-2" y="0"/>
            <a:ext cx="11786758"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779" y="0"/>
                </a:lnTo>
                <a:lnTo>
                  <a:pt x="21600" y="21600"/>
                </a:lnTo>
                <a:lnTo>
                  <a:pt x="0" y="21600"/>
                </a:lnTo>
                <a:close/>
              </a:path>
            </a:pathLst>
          </a:custGeom>
          <a:solidFill>
            <a:srgbClr val="000000">
              <a:alpha val="29804"/>
            </a:srgbClr>
          </a:solidFill>
          <a:ln w="12700">
            <a:miter lim="400000"/>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210" name="Freeform 11"/>
          <p:cNvSpPr/>
          <p:nvPr/>
        </p:nvSpPr>
        <p:spPr>
          <a:xfrm>
            <a:off x="-1" y="0"/>
            <a:ext cx="358140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44" y="0"/>
                </a:lnTo>
                <a:lnTo>
                  <a:pt x="21600" y="21600"/>
                </a:lnTo>
                <a:lnTo>
                  <a:pt x="0" y="21600"/>
                </a:lnTo>
                <a:close/>
              </a:path>
            </a:pathLst>
          </a:custGeom>
          <a:solidFill>
            <a:srgbClr val="000000">
              <a:alpha val="29804"/>
            </a:srgbClr>
          </a:solidFill>
          <a:ln w="12700">
            <a:miter lim="400000"/>
          </a:ln>
        </p:spPr>
        <p:txBody>
          <a:bodyPr lIns="45718" tIns="45718" rIns="45718" bIns="45718" anchor="ctr"/>
          <a:lstStyle/>
          <a:p>
            <a:pPr algn="ctr">
              <a:defRPr>
                <a:solidFill>
                  <a:srgbClr val="FFFFFF"/>
                </a:solidFill>
                <a:latin typeface="+mj-lt"/>
                <a:ea typeface="+mj-ea"/>
                <a:cs typeface="+mj-cs"/>
                <a:sym typeface="맑은 고딕"/>
              </a:defRPr>
            </a:pPr>
            <a:endParaRPr/>
          </a:p>
        </p:txBody>
      </p:sp>
      <p:sp>
        <p:nvSpPr>
          <p:cNvPr id="211" name="제목 1"/>
          <p:cNvSpPr txBox="1">
            <a:spLocks noGrp="1"/>
          </p:cNvSpPr>
          <p:nvPr>
            <p:ph type="title"/>
          </p:nvPr>
        </p:nvSpPr>
        <p:spPr>
          <a:xfrm>
            <a:off x="833001" y="365125"/>
            <a:ext cx="10520703" cy="1325563"/>
          </a:xfrm>
          <a:prstGeom prst="rect">
            <a:avLst/>
          </a:prstGeom>
        </p:spPr>
        <p:txBody>
          <a:bodyPr/>
          <a:lstStyle/>
          <a:p>
            <a:r>
              <a:t>머하웃</a:t>
            </a:r>
          </a:p>
        </p:txBody>
      </p:sp>
      <p:sp>
        <p:nvSpPr>
          <p:cNvPr id="212" name="내용 개체 틀 2"/>
          <p:cNvSpPr txBox="1">
            <a:spLocks noGrp="1"/>
          </p:cNvSpPr>
          <p:nvPr>
            <p:ph type="body" idx="1"/>
          </p:nvPr>
        </p:nvSpPr>
        <p:spPr>
          <a:xfrm>
            <a:off x="838200" y="2022599"/>
            <a:ext cx="10515600" cy="4154365"/>
          </a:xfrm>
          <a:prstGeom prst="rect">
            <a:avLst/>
          </a:prstGeom>
        </p:spPr>
        <p:txBody>
          <a:bodyPr/>
          <a:lstStyle/>
          <a:p>
            <a:pPr>
              <a:lnSpc>
                <a:spcPct val="81000"/>
              </a:lnSpc>
              <a:defRPr sz="1700"/>
            </a:pPr>
            <a:r>
              <a:t>아파치 머하웃은 대용량 데이터를 처리하는 기계학습용 라이브러리이다.</a:t>
            </a:r>
          </a:p>
          <a:p>
            <a:pPr>
              <a:lnSpc>
                <a:spcPct val="81000"/>
              </a:lnSpc>
              <a:defRPr sz="1700" b="1"/>
            </a:pPr>
            <a:r>
              <a:t>머하웃 집중 영역 : 추천엔진(협업필터링), 군집, 분류</a:t>
            </a:r>
          </a:p>
          <a:p>
            <a:pPr marL="0" indent="0">
              <a:lnSpc>
                <a:spcPct val="81000"/>
              </a:lnSpc>
              <a:buSzTx/>
              <a:buNone/>
              <a:defRPr sz="1700" b="1"/>
            </a:pPr>
            <a:br/>
            <a:r>
              <a:rPr b="0"/>
              <a:t> - </a:t>
            </a:r>
            <a:r>
              <a:t>추천엔진</a:t>
            </a:r>
            <a:r>
              <a:rPr b="0"/>
              <a:t> : </a:t>
            </a:r>
            <a:br>
              <a:rPr b="0"/>
            </a:br>
            <a:r>
              <a:rPr b="0"/>
              <a:t>   - 현재 사용되는 기계학습 분야에서 가장 이해하기 쉬운 영역</a:t>
            </a:r>
            <a:br>
              <a:rPr b="0"/>
            </a:br>
            <a:r>
              <a:rPr b="0"/>
              <a:t>   - 사용자의 취향과 선호를 추론해서 관심을 가질만한 책이나 영화, 뉴수 가서 등을 추천하는 서비스</a:t>
            </a:r>
            <a:br>
              <a:rPr b="0"/>
            </a:br>
            <a:br>
              <a:rPr b="0"/>
            </a:br>
            <a:r>
              <a:rPr b="0"/>
              <a:t> - </a:t>
            </a:r>
            <a:r>
              <a:t>군집 </a:t>
            </a:r>
            <a:r>
              <a:rPr b="0"/>
              <a:t>: </a:t>
            </a:r>
            <a:br>
              <a:rPr b="0"/>
            </a:br>
            <a:r>
              <a:rPr b="0"/>
              <a:t>   - 많은 수의 사물을 여러 개의 유사성이 높은 클러스터 그룹으로 나눔.</a:t>
            </a:r>
            <a:br>
              <a:rPr b="0"/>
            </a:br>
            <a:r>
              <a:rPr b="0"/>
              <a:t>   - 양이 많아서 이해하기 어려운 데이터 셋의 계층을 발견하고, 흥미로운 패턴을 도출하거나 데이터셋을 이해하기 쉽게 만들 수 있음.</a:t>
            </a:r>
            <a:br>
              <a:rPr b="0"/>
            </a:br>
            <a:r>
              <a:rPr b="0"/>
              <a:t>   - 파악하기 힘든 대규모 사물의 구조나 계층 체계를 파악하기 쉬워짐.</a:t>
            </a:r>
            <a:br>
              <a:rPr b="0"/>
            </a:br>
            <a:r>
              <a:rPr b="0"/>
              <a:t>     기업 환경에서는 군집 기술을 활용해서 숨겨진 사용자 그룹을 발견하거나 많은 수의 문서를 이해하기 쉽게 구조화하거나 사이트 로그를 분석해 공통적인 사용 패턴을 찾기도 함.</a:t>
            </a:r>
            <a:br>
              <a:rPr b="0"/>
            </a:br>
            <a:br>
              <a:rPr b="0"/>
            </a:br>
            <a:r>
              <a:rPr b="0"/>
              <a:t> - </a:t>
            </a:r>
            <a:r>
              <a:t>분류 </a:t>
            </a:r>
            <a:r>
              <a:rPr b="0"/>
              <a:t>:</a:t>
            </a:r>
            <a:br>
              <a:rPr b="0"/>
            </a:br>
            <a:r>
              <a:rPr b="0"/>
              <a:t>   - 어떤 사물이 특정 카테고리에 종속되는지 또는 특정 속성을 포함하는지 결정할 수 있음.</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제목 1"/>
          <p:cNvSpPr txBox="1">
            <a:spLocks noGrp="1"/>
          </p:cNvSpPr>
          <p:nvPr>
            <p:ph type="title"/>
          </p:nvPr>
        </p:nvSpPr>
        <p:spPr>
          <a:xfrm>
            <a:off x="838200" y="365125"/>
            <a:ext cx="10515600" cy="1325563"/>
          </a:xfrm>
          <a:prstGeom prst="rect">
            <a:avLst/>
          </a:prstGeom>
        </p:spPr>
        <p:txBody>
          <a:bodyPr/>
          <a:lstStyle/>
          <a:p>
            <a:r>
              <a:t>기능</a:t>
            </a:r>
          </a:p>
        </p:txBody>
      </p:sp>
      <p:sp>
        <p:nvSpPr>
          <p:cNvPr id="135" name="내용 개체 틀 2"/>
          <p:cNvSpPr txBox="1">
            <a:spLocks noGrp="1"/>
          </p:cNvSpPr>
          <p:nvPr>
            <p:ph type="body" idx="1"/>
          </p:nvPr>
        </p:nvSpPr>
        <p:spPr>
          <a:xfrm>
            <a:off x="838200" y="1825625"/>
            <a:ext cx="10515600" cy="4351338"/>
          </a:xfrm>
          <a:prstGeom prst="rect">
            <a:avLst/>
          </a:prstGeom>
        </p:spPr>
        <p:txBody>
          <a:bodyPr/>
          <a:lstStyle/>
          <a:p>
            <a:pPr marL="0" indent="0" algn="just">
              <a:lnSpc>
                <a:spcPct val="160000"/>
              </a:lnSpc>
              <a:spcBef>
                <a:spcPts val="0"/>
              </a:spcBef>
              <a:buSzTx/>
              <a:buNone/>
              <a:defRPr sz="1500" b="1"/>
            </a:pPr>
            <a:r>
              <a:rPr dirty="0"/>
              <a:t>5.등록한 </a:t>
            </a:r>
            <a:r>
              <a:rPr dirty="0" err="1"/>
              <a:t>모집공고</a:t>
            </a:r>
            <a:r>
              <a:rPr dirty="0"/>
              <a:t> </a:t>
            </a:r>
            <a:r>
              <a:rPr dirty="0" err="1"/>
              <a:t>조회</a:t>
            </a:r>
            <a:r>
              <a:rPr dirty="0">
                <a:latin typeface="함초롬바탕"/>
                <a:ea typeface="함초롬바탕"/>
                <a:cs typeface="함초롬바탕"/>
                <a:sym typeface="함초롬바탕"/>
              </a:rPr>
              <a:t>/</a:t>
            </a:r>
            <a:r>
              <a:rPr dirty="0" err="1"/>
              <a:t>취소</a:t>
            </a:r>
            <a:r>
              <a:rPr dirty="0">
                <a:latin typeface="함초롬바탕"/>
                <a:ea typeface="함초롬바탕"/>
                <a:cs typeface="함초롬바탕"/>
                <a:sym typeface="함초롬바탕"/>
              </a:rPr>
              <a:t>/</a:t>
            </a:r>
            <a:r>
              <a:rPr dirty="0" err="1"/>
              <a:t>수정</a:t>
            </a:r>
            <a:r>
              <a:rPr dirty="0"/>
              <a:t> </a:t>
            </a:r>
            <a:r>
              <a:rPr dirty="0" err="1"/>
              <a:t>기능</a:t>
            </a:r>
            <a:endParaRPr dirty="0">
              <a:latin typeface="함초롬바탕"/>
              <a:ea typeface="함초롬바탕"/>
              <a:cs typeface="함초롬바탕"/>
              <a:sym typeface="함초롬바탕"/>
            </a:endParaRPr>
          </a:p>
          <a:p>
            <a:pPr marL="0" indent="0" algn="just">
              <a:lnSpc>
                <a:spcPct val="160000"/>
              </a:lnSpc>
              <a:spcBef>
                <a:spcPts val="0"/>
              </a:spcBef>
              <a:buSzTx/>
              <a:buNone/>
              <a:defRPr sz="1500"/>
            </a:pPr>
            <a:r>
              <a:rPr dirty="0" err="1"/>
              <a:t>주최자</a:t>
            </a:r>
            <a:r>
              <a:rPr dirty="0"/>
              <a:t> </a:t>
            </a:r>
            <a:r>
              <a:rPr dirty="0" err="1"/>
              <a:t>회원은</a:t>
            </a:r>
            <a:r>
              <a:rPr dirty="0"/>
              <a:t> </a:t>
            </a:r>
            <a:r>
              <a:rPr dirty="0" err="1"/>
              <a:t>자신이</a:t>
            </a:r>
            <a:r>
              <a:rPr dirty="0"/>
              <a:t> </a:t>
            </a:r>
            <a:r>
              <a:rPr dirty="0" err="1"/>
              <a:t>등록한</a:t>
            </a:r>
            <a:r>
              <a:rPr dirty="0"/>
              <a:t> </a:t>
            </a:r>
            <a:r>
              <a:rPr dirty="0" err="1"/>
              <a:t>모집공고를</a:t>
            </a:r>
            <a:r>
              <a:rPr dirty="0"/>
              <a:t> </a:t>
            </a:r>
            <a:r>
              <a:rPr dirty="0" err="1"/>
              <a:t>조회할</a:t>
            </a:r>
            <a:r>
              <a:rPr dirty="0"/>
              <a:t> 수 </a:t>
            </a:r>
            <a:r>
              <a:rPr dirty="0" err="1"/>
              <a:t>있다</a:t>
            </a:r>
            <a:r>
              <a:rPr dirty="0"/>
              <a:t>. </a:t>
            </a:r>
            <a:r>
              <a:rPr dirty="0" err="1"/>
              <a:t>조회</a:t>
            </a:r>
            <a:r>
              <a:rPr dirty="0"/>
              <a:t> </a:t>
            </a:r>
            <a:r>
              <a:rPr dirty="0" err="1"/>
              <a:t>결과는</a:t>
            </a:r>
            <a:r>
              <a:rPr dirty="0"/>
              <a:t> </a:t>
            </a:r>
            <a:r>
              <a:rPr dirty="0" err="1"/>
              <a:t>공연</a:t>
            </a:r>
            <a:r>
              <a:rPr dirty="0"/>
              <a:t> </a:t>
            </a:r>
            <a:r>
              <a:rPr dirty="0" err="1"/>
              <a:t>날짜를</a:t>
            </a:r>
            <a:r>
              <a:rPr dirty="0"/>
              <a:t> </a:t>
            </a:r>
            <a:r>
              <a:rPr dirty="0" err="1"/>
              <a:t>기준으로</a:t>
            </a:r>
            <a:r>
              <a:rPr dirty="0"/>
              <a:t> </a:t>
            </a:r>
            <a:r>
              <a:rPr dirty="0" err="1"/>
              <a:t>정렬해서</a:t>
            </a:r>
            <a:r>
              <a:rPr dirty="0"/>
              <a:t> </a:t>
            </a:r>
            <a:r>
              <a:rPr dirty="0" err="1"/>
              <a:t>보여준다</a:t>
            </a:r>
            <a:r>
              <a:rPr dirty="0"/>
              <a:t>. </a:t>
            </a:r>
            <a:r>
              <a:rPr dirty="0" err="1"/>
              <a:t>조회</a:t>
            </a:r>
            <a:r>
              <a:rPr dirty="0"/>
              <a:t> </a:t>
            </a:r>
            <a:r>
              <a:rPr dirty="0" err="1"/>
              <a:t>리스트</a:t>
            </a:r>
            <a:r>
              <a:rPr dirty="0"/>
              <a:t> 중 </a:t>
            </a:r>
            <a:r>
              <a:rPr dirty="0" err="1"/>
              <a:t>하나의</a:t>
            </a:r>
            <a:r>
              <a:rPr dirty="0"/>
              <a:t> </a:t>
            </a:r>
            <a:r>
              <a:rPr dirty="0" err="1"/>
              <a:t>모집공고를</a:t>
            </a:r>
            <a:r>
              <a:rPr dirty="0"/>
              <a:t> </a:t>
            </a:r>
            <a:r>
              <a:rPr dirty="0" err="1"/>
              <a:t>선택하면</a:t>
            </a:r>
            <a:r>
              <a:rPr dirty="0"/>
              <a:t> </a:t>
            </a:r>
            <a:r>
              <a:rPr dirty="0" err="1"/>
              <a:t>해당</a:t>
            </a:r>
            <a:r>
              <a:rPr dirty="0"/>
              <a:t> </a:t>
            </a:r>
            <a:r>
              <a:rPr dirty="0" err="1"/>
              <a:t>세부정보를</a:t>
            </a:r>
            <a:r>
              <a:rPr dirty="0"/>
              <a:t> </a:t>
            </a:r>
            <a:r>
              <a:rPr dirty="0" err="1"/>
              <a:t>출력할</a:t>
            </a:r>
            <a:r>
              <a:rPr dirty="0"/>
              <a:t> 수 </a:t>
            </a:r>
            <a:r>
              <a:rPr dirty="0" err="1"/>
              <a:t>있고</a:t>
            </a:r>
            <a:r>
              <a:rPr dirty="0"/>
              <a:t> </a:t>
            </a:r>
            <a:r>
              <a:rPr dirty="0" err="1"/>
              <a:t>조회</a:t>
            </a:r>
            <a:r>
              <a:rPr dirty="0"/>
              <a:t> </a:t>
            </a:r>
            <a:r>
              <a:rPr dirty="0" err="1"/>
              <a:t>리스트</a:t>
            </a:r>
            <a:r>
              <a:rPr dirty="0"/>
              <a:t> </a:t>
            </a:r>
            <a:r>
              <a:rPr dirty="0" err="1"/>
              <a:t>내에서</a:t>
            </a:r>
            <a:r>
              <a:rPr dirty="0"/>
              <a:t> </a:t>
            </a:r>
            <a:r>
              <a:rPr dirty="0" err="1"/>
              <a:t>모집공고를</a:t>
            </a:r>
            <a:r>
              <a:rPr dirty="0"/>
              <a:t> </a:t>
            </a:r>
            <a:r>
              <a:rPr dirty="0" err="1"/>
              <a:t>취소</a:t>
            </a:r>
            <a:r>
              <a:rPr dirty="0"/>
              <a:t>, </a:t>
            </a:r>
            <a:r>
              <a:rPr dirty="0" err="1"/>
              <a:t>수정할수</a:t>
            </a:r>
            <a:r>
              <a:rPr dirty="0"/>
              <a:t> </a:t>
            </a:r>
            <a:r>
              <a:rPr dirty="0" err="1"/>
              <a:t>있다</a:t>
            </a:r>
            <a:r>
              <a:rPr dirty="0"/>
              <a:t>.</a:t>
            </a:r>
          </a:p>
          <a:p>
            <a:pPr marL="0" indent="0" algn="just">
              <a:lnSpc>
                <a:spcPct val="160000"/>
              </a:lnSpc>
              <a:spcBef>
                <a:spcPts val="0"/>
              </a:spcBef>
              <a:buSzTx/>
              <a:buNone/>
              <a:defRPr sz="1500" b="1">
                <a:latin typeface="함초롬바탕"/>
                <a:ea typeface="함초롬바탕"/>
                <a:cs typeface="함초롬바탕"/>
                <a:sym typeface="함초롬바탕"/>
              </a:defRPr>
            </a:pPr>
            <a:r>
              <a:rPr dirty="0"/>
              <a:t>6.모집공고 </a:t>
            </a:r>
            <a:r>
              <a:rPr dirty="0" err="1"/>
              <a:t>검색</a:t>
            </a:r>
            <a:r>
              <a:rPr dirty="0"/>
              <a:t> 및 </a:t>
            </a:r>
            <a:r>
              <a:rPr dirty="0" err="1"/>
              <a:t>지원</a:t>
            </a:r>
            <a:r>
              <a:rPr dirty="0"/>
              <a:t> </a:t>
            </a:r>
            <a:r>
              <a:rPr dirty="0" err="1"/>
              <a:t>기능</a:t>
            </a:r>
            <a:endParaRPr dirty="0"/>
          </a:p>
          <a:p>
            <a:pPr marL="0" indent="0" algn="just">
              <a:lnSpc>
                <a:spcPct val="160000"/>
              </a:lnSpc>
              <a:spcBef>
                <a:spcPts val="0"/>
              </a:spcBef>
              <a:buSzTx/>
              <a:buNone/>
              <a:defRPr sz="1500"/>
            </a:pPr>
            <a:r>
              <a:rPr dirty="0" err="1"/>
              <a:t>연주자</a:t>
            </a:r>
            <a:r>
              <a:rPr dirty="0"/>
              <a:t> </a:t>
            </a:r>
            <a:r>
              <a:rPr dirty="0" err="1"/>
              <a:t>회원은</a:t>
            </a:r>
            <a:r>
              <a:rPr dirty="0"/>
              <a:t> </a:t>
            </a:r>
            <a:r>
              <a:rPr dirty="0" err="1"/>
              <a:t>악기를</a:t>
            </a:r>
            <a:r>
              <a:rPr dirty="0"/>
              <a:t> </a:t>
            </a:r>
            <a:r>
              <a:rPr dirty="0" err="1"/>
              <a:t>선택해서</a:t>
            </a:r>
            <a:r>
              <a:rPr dirty="0"/>
              <a:t> </a:t>
            </a:r>
            <a:r>
              <a:rPr dirty="0" err="1"/>
              <a:t>지원</a:t>
            </a:r>
            <a:r>
              <a:rPr dirty="0"/>
              <a:t> </a:t>
            </a:r>
            <a:r>
              <a:rPr dirty="0" err="1"/>
              <a:t>가능한</a:t>
            </a:r>
            <a:r>
              <a:rPr dirty="0"/>
              <a:t> </a:t>
            </a:r>
            <a:r>
              <a:rPr dirty="0" err="1"/>
              <a:t>모집공고를</a:t>
            </a:r>
            <a:r>
              <a:rPr dirty="0"/>
              <a:t> </a:t>
            </a:r>
            <a:r>
              <a:rPr dirty="0" err="1"/>
              <a:t>검색할</a:t>
            </a:r>
            <a:r>
              <a:rPr dirty="0"/>
              <a:t> 수 </a:t>
            </a:r>
            <a:r>
              <a:rPr dirty="0" err="1"/>
              <a:t>있다</a:t>
            </a:r>
            <a:r>
              <a:rPr dirty="0"/>
              <a:t>. </a:t>
            </a:r>
            <a:r>
              <a:rPr dirty="0" err="1"/>
              <a:t>검색</a:t>
            </a:r>
            <a:r>
              <a:rPr dirty="0"/>
              <a:t> </a:t>
            </a:r>
            <a:r>
              <a:rPr dirty="0" err="1"/>
              <a:t>결과</a:t>
            </a:r>
            <a:r>
              <a:rPr dirty="0"/>
              <a:t> </a:t>
            </a:r>
            <a:r>
              <a:rPr dirty="0" err="1"/>
              <a:t>리스트는</a:t>
            </a:r>
            <a:r>
              <a:rPr dirty="0"/>
              <a:t> </a:t>
            </a:r>
            <a:r>
              <a:rPr dirty="0" err="1"/>
              <a:t>공연날짜로</a:t>
            </a:r>
            <a:r>
              <a:rPr dirty="0"/>
              <a:t> </a:t>
            </a:r>
            <a:r>
              <a:rPr dirty="0" err="1"/>
              <a:t>정렬된다</a:t>
            </a:r>
            <a:r>
              <a:rPr dirty="0"/>
              <a:t>. </a:t>
            </a:r>
            <a:r>
              <a:rPr dirty="0" err="1"/>
              <a:t>검색</a:t>
            </a:r>
            <a:r>
              <a:rPr dirty="0"/>
              <a:t> </a:t>
            </a:r>
            <a:r>
              <a:rPr dirty="0" err="1"/>
              <a:t>결과</a:t>
            </a:r>
            <a:r>
              <a:rPr dirty="0"/>
              <a:t> 중 </a:t>
            </a:r>
            <a:r>
              <a:rPr dirty="0" err="1"/>
              <a:t>원하는</a:t>
            </a:r>
            <a:r>
              <a:rPr dirty="0"/>
              <a:t> </a:t>
            </a:r>
            <a:r>
              <a:rPr dirty="0" err="1"/>
              <a:t>모집을</a:t>
            </a:r>
            <a:r>
              <a:rPr dirty="0"/>
              <a:t> </a:t>
            </a:r>
            <a:r>
              <a:rPr dirty="0" err="1"/>
              <a:t>선택하면</a:t>
            </a:r>
            <a:r>
              <a:rPr dirty="0"/>
              <a:t> </a:t>
            </a:r>
            <a:r>
              <a:rPr dirty="0" err="1"/>
              <a:t>상세정보를</a:t>
            </a:r>
            <a:r>
              <a:rPr dirty="0"/>
              <a:t> </a:t>
            </a:r>
            <a:r>
              <a:rPr dirty="0" err="1"/>
              <a:t>출력할</a:t>
            </a:r>
            <a:r>
              <a:rPr dirty="0"/>
              <a:t> 수 </a:t>
            </a:r>
            <a:r>
              <a:rPr dirty="0" err="1"/>
              <a:t>있고</a:t>
            </a:r>
            <a:r>
              <a:rPr dirty="0"/>
              <a:t> </a:t>
            </a:r>
            <a:r>
              <a:rPr dirty="0" err="1"/>
              <a:t>지원할</a:t>
            </a:r>
            <a:r>
              <a:rPr dirty="0"/>
              <a:t> </a:t>
            </a:r>
            <a:r>
              <a:rPr dirty="0" err="1"/>
              <a:t>수도</a:t>
            </a:r>
            <a:r>
              <a:rPr dirty="0"/>
              <a:t> </a:t>
            </a:r>
            <a:r>
              <a:rPr dirty="0" err="1"/>
              <a:t>있다</a:t>
            </a:r>
            <a:r>
              <a:rPr dirty="0"/>
              <a:t>.</a:t>
            </a:r>
            <a:endParaRPr dirty="0">
              <a:latin typeface="함초롬바탕"/>
              <a:ea typeface="함초롬바탕"/>
              <a:cs typeface="함초롬바탕"/>
              <a:sym typeface="함초롬바탕"/>
            </a:endParaRPr>
          </a:p>
          <a:p>
            <a:pPr marL="0" indent="0" algn="just">
              <a:lnSpc>
                <a:spcPct val="160000"/>
              </a:lnSpc>
              <a:spcBef>
                <a:spcPts val="0"/>
              </a:spcBef>
              <a:buSzTx/>
              <a:buNone/>
              <a:defRPr sz="1500" b="1">
                <a:latin typeface="함초롬바탕"/>
                <a:ea typeface="함초롬바탕"/>
                <a:cs typeface="함초롬바탕"/>
                <a:sym typeface="함초롬바탕"/>
              </a:defRPr>
            </a:pPr>
            <a:r>
              <a:rPr dirty="0"/>
              <a:t>7.지원 </a:t>
            </a:r>
            <a:r>
              <a:rPr dirty="0" err="1"/>
              <a:t>정보</a:t>
            </a:r>
            <a:r>
              <a:rPr dirty="0"/>
              <a:t> </a:t>
            </a:r>
            <a:r>
              <a:rPr dirty="0" err="1"/>
              <a:t>조회</a:t>
            </a:r>
            <a:endParaRPr dirty="0"/>
          </a:p>
          <a:p>
            <a:pPr marL="0" indent="0" algn="just">
              <a:lnSpc>
                <a:spcPct val="160000"/>
              </a:lnSpc>
              <a:spcBef>
                <a:spcPts val="0"/>
              </a:spcBef>
              <a:buSzTx/>
              <a:buNone/>
              <a:defRPr sz="1500"/>
            </a:pPr>
            <a:r>
              <a:rPr dirty="0" err="1"/>
              <a:t>연주자</a:t>
            </a:r>
            <a:r>
              <a:rPr dirty="0"/>
              <a:t> </a:t>
            </a:r>
            <a:r>
              <a:rPr dirty="0" err="1"/>
              <a:t>회원은</a:t>
            </a:r>
            <a:r>
              <a:rPr dirty="0"/>
              <a:t> </a:t>
            </a:r>
            <a:r>
              <a:rPr dirty="0" err="1"/>
              <a:t>자신이</a:t>
            </a:r>
            <a:r>
              <a:rPr dirty="0"/>
              <a:t> </a:t>
            </a:r>
            <a:r>
              <a:rPr dirty="0" err="1"/>
              <a:t>지원했었던</a:t>
            </a:r>
            <a:r>
              <a:rPr dirty="0"/>
              <a:t> </a:t>
            </a:r>
            <a:r>
              <a:rPr dirty="0" err="1"/>
              <a:t>모집공고를</a:t>
            </a:r>
            <a:r>
              <a:rPr dirty="0"/>
              <a:t> </a:t>
            </a:r>
            <a:r>
              <a:rPr dirty="0" err="1"/>
              <a:t>검색할</a:t>
            </a:r>
            <a:r>
              <a:rPr dirty="0"/>
              <a:t> 수 </a:t>
            </a:r>
            <a:r>
              <a:rPr dirty="0" err="1"/>
              <a:t>있다</a:t>
            </a:r>
            <a:r>
              <a:rPr dirty="0"/>
              <a:t>.</a:t>
            </a:r>
            <a:endParaRPr dirty="0">
              <a:latin typeface="함초롬바탕"/>
              <a:ea typeface="함초롬바탕"/>
              <a:cs typeface="함초롬바탕"/>
              <a:sym typeface="함초롬바탕"/>
            </a:endParaRPr>
          </a:p>
          <a:p>
            <a:pPr marL="0" indent="0" algn="just">
              <a:lnSpc>
                <a:spcPct val="160000"/>
              </a:lnSpc>
              <a:spcBef>
                <a:spcPts val="0"/>
              </a:spcBef>
              <a:buSzTx/>
              <a:buNone/>
              <a:defRPr sz="1500" b="1">
                <a:latin typeface="함초롬바탕"/>
                <a:ea typeface="함초롬바탕"/>
                <a:cs typeface="함초롬바탕"/>
                <a:sym typeface="함초롬바탕"/>
              </a:defRPr>
            </a:pPr>
            <a:r>
              <a:rPr dirty="0"/>
              <a:t>8.추천기능</a:t>
            </a:r>
          </a:p>
          <a:p>
            <a:pPr marL="0" indent="0" algn="just">
              <a:lnSpc>
                <a:spcPct val="160000"/>
              </a:lnSpc>
              <a:spcBef>
                <a:spcPts val="0"/>
              </a:spcBef>
              <a:buSzTx/>
              <a:buNone/>
              <a:defRPr sz="1500">
                <a:latin typeface="함초롬바탕"/>
                <a:ea typeface="함초롬바탕"/>
                <a:cs typeface="함초롬바탕"/>
                <a:sym typeface="함초롬바탕"/>
              </a:defRPr>
            </a:pPr>
            <a:r>
              <a:rPr dirty="0" err="1"/>
              <a:t>연주자에게</a:t>
            </a:r>
            <a:r>
              <a:rPr dirty="0"/>
              <a:t> </a:t>
            </a:r>
            <a:r>
              <a:rPr dirty="0" err="1"/>
              <a:t>적합한</a:t>
            </a:r>
            <a:r>
              <a:rPr dirty="0"/>
              <a:t> </a:t>
            </a:r>
            <a:r>
              <a:rPr dirty="0" err="1"/>
              <a:t>모집공고를</a:t>
            </a:r>
            <a:r>
              <a:rPr dirty="0"/>
              <a:t> </a:t>
            </a:r>
            <a:r>
              <a:rPr dirty="0" err="1"/>
              <a:t>추천해</a:t>
            </a:r>
            <a:r>
              <a:rPr dirty="0"/>
              <a:t> </a:t>
            </a:r>
            <a:r>
              <a:rPr dirty="0" err="1"/>
              <a:t>주어야한다</a:t>
            </a:r>
            <a:r>
              <a:rPr dirty="0"/>
              <a: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8452E-DD4F-4560-BDD8-AA419F8DCDC1}"/>
              </a:ext>
            </a:extLst>
          </p:cNvPr>
          <p:cNvSpPr>
            <a:spLocks noGrp="1"/>
          </p:cNvSpPr>
          <p:nvPr>
            <p:ph type="title"/>
          </p:nvPr>
        </p:nvSpPr>
        <p:spPr/>
        <p:txBody>
          <a:bodyPr/>
          <a:lstStyle/>
          <a:p>
            <a:r>
              <a:rPr lang="ko-KR" altLang="en-US" dirty="0"/>
              <a:t>프로젝트 구조</a:t>
            </a:r>
          </a:p>
        </p:txBody>
      </p:sp>
      <p:pic>
        <p:nvPicPr>
          <p:cNvPr id="5" name="그림 4">
            <a:extLst>
              <a:ext uri="{FF2B5EF4-FFF2-40B4-BE49-F238E27FC236}">
                <a16:creationId xmlns:a16="http://schemas.microsoft.com/office/drawing/2014/main" id="{9A0CA50D-5053-4D7E-ADA2-A48232B0C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948" y="0"/>
            <a:ext cx="3146498" cy="6858000"/>
          </a:xfrm>
          <a:prstGeom prst="rect">
            <a:avLst/>
          </a:prstGeom>
        </p:spPr>
      </p:pic>
      <p:pic>
        <p:nvPicPr>
          <p:cNvPr id="7" name="그림 6">
            <a:extLst>
              <a:ext uri="{FF2B5EF4-FFF2-40B4-BE49-F238E27FC236}">
                <a16:creationId xmlns:a16="http://schemas.microsoft.com/office/drawing/2014/main" id="{225346A4-85C4-4A1C-9421-9739A27B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497" y="0"/>
            <a:ext cx="3550027" cy="6858000"/>
          </a:xfrm>
          <a:prstGeom prst="rect">
            <a:avLst/>
          </a:prstGeom>
        </p:spPr>
      </p:pic>
    </p:spTree>
    <p:extLst>
      <p:ext uri="{BB962C8B-B14F-4D97-AF65-F5344CB8AC3E}">
        <p14:creationId xmlns:p14="http://schemas.microsoft.com/office/powerpoint/2010/main" val="282224563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4E1FB8D-4CFC-4FA2-91F2-CF7D01041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5" y="440789"/>
            <a:ext cx="9790707" cy="6219176"/>
          </a:xfrm>
          <a:prstGeom prst="rect">
            <a:avLst/>
          </a:prstGeom>
        </p:spPr>
      </p:pic>
    </p:spTree>
    <p:extLst>
      <p:ext uri="{BB962C8B-B14F-4D97-AF65-F5344CB8AC3E}">
        <p14:creationId xmlns:p14="http://schemas.microsoft.com/office/powerpoint/2010/main" val="275488080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2BE1E25-BDD6-4F8E-A58A-5461D9F04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 y="460910"/>
            <a:ext cx="8153354" cy="6334174"/>
          </a:xfrm>
          <a:prstGeom prst="rect">
            <a:avLst/>
          </a:prstGeom>
        </p:spPr>
      </p:pic>
    </p:spTree>
    <p:extLst>
      <p:ext uri="{BB962C8B-B14F-4D97-AF65-F5344CB8AC3E}">
        <p14:creationId xmlns:p14="http://schemas.microsoft.com/office/powerpoint/2010/main" val="223528040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E21AD3E-0D74-4D0C-96B0-814F84FED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7" y="224076"/>
            <a:ext cx="8343989" cy="5726003"/>
          </a:xfrm>
          <a:prstGeom prst="rect">
            <a:avLst/>
          </a:prstGeom>
        </p:spPr>
      </p:pic>
    </p:spTree>
    <p:extLst>
      <p:ext uri="{BB962C8B-B14F-4D97-AF65-F5344CB8AC3E}">
        <p14:creationId xmlns:p14="http://schemas.microsoft.com/office/powerpoint/2010/main" val="367874395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3C7C79C-8CC1-43F1-9797-151B0368D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43" y="104503"/>
            <a:ext cx="8124342" cy="6348548"/>
          </a:xfrm>
          <a:prstGeom prst="rect">
            <a:avLst/>
          </a:prstGeom>
        </p:spPr>
      </p:pic>
    </p:spTree>
    <p:extLst>
      <p:ext uri="{BB962C8B-B14F-4D97-AF65-F5344CB8AC3E}">
        <p14:creationId xmlns:p14="http://schemas.microsoft.com/office/powerpoint/2010/main" val="223860170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5DCD42C-01F6-4ED7-8DD7-1412E41FC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38" y="217050"/>
            <a:ext cx="4197670" cy="5339688"/>
          </a:xfrm>
          <a:prstGeom prst="rect">
            <a:avLst/>
          </a:prstGeom>
        </p:spPr>
      </p:pic>
      <p:pic>
        <p:nvPicPr>
          <p:cNvPr id="7" name="그림 6">
            <a:extLst>
              <a:ext uri="{FF2B5EF4-FFF2-40B4-BE49-F238E27FC236}">
                <a16:creationId xmlns:a16="http://schemas.microsoft.com/office/drawing/2014/main" id="{D02F88EC-69C5-430D-92F3-760B4F55C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108" y="217049"/>
            <a:ext cx="3348062" cy="4753535"/>
          </a:xfrm>
          <a:prstGeom prst="rect">
            <a:avLst/>
          </a:prstGeom>
        </p:spPr>
      </p:pic>
      <p:pic>
        <p:nvPicPr>
          <p:cNvPr id="9" name="그림 8">
            <a:extLst>
              <a:ext uri="{FF2B5EF4-FFF2-40B4-BE49-F238E27FC236}">
                <a16:creationId xmlns:a16="http://schemas.microsoft.com/office/drawing/2014/main" id="{B429D59B-1049-4365-93E0-1F63A0DAC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170" y="231787"/>
            <a:ext cx="3619526" cy="4176089"/>
          </a:xfrm>
          <a:prstGeom prst="rect">
            <a:avLst/>
          </a:prstGeom>
        </p:spPr>
      </p:pic>
    </p:spTree>
    <p:extLst>
      <p:ext uri="{BB962C8B-B14F-4D97-AF65-F5344CB8AC3E}">
        <p14:creationId xmlns:p14="http://schemas.microsoft.com/office/powerpoint/2010/main" val="34903738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2AC406DD-6DE8-4046-B709-ADE8E892F2FE}"/>
              </a:ext>
            </a:extLst>
          </p:cNvPr>
          <p:cNvSpPr>
            <a:spLocks noGrp="1"/>
          </p:cNvSpPr>
          <p:nvPr>
            <p:ph type="title"/>
          </p:nvPr>
        </p:nvSpPr>
        <p:spPr>
          <a:xfrm>
            <a:off x="0" y="1619250"/>
            <a:ext cx="6477000" cy="5238750"/>
          </a:xfrm>
        </p:spPr>
        <p:txBody>
          <a:bodyPr>
            <a:noAutofit/>
          </a:bodyPr>
          <a:lstStyle/>
          <a:p>
            <a:r>
              <a:rPr lang="en-US" altLang="ko-KR" sz="1000" dirty="0"/>
              <a:t>/* SEQUENCE */</a:t>
            </a:r>
            <a:br>
              <a:rPr lang="en-US" altLang="ko-KR" sz="1000" dirty="0"/>
            </a:br>
            <a:r>
              <a:rPr lang="en-US" altLang="ko-KR" sz="1000" dirty="0"/>
              <a:t>create sequence SEQ_INSTRUMENT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SEQ_TAG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SEQ_ACCOUNT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SEQ_ACCOUNT_INSTRUMENT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SEQ_ACCOUNT_TAG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SEQ_CONCERT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SEQ_CONCERT_TAG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SEQ_COMMUNITY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r>
              <a:rPr lang="en-US" altLang="ko-KR" sz="1000" dirty="0"/>
              <a:t>create sequence SEQ_COMMUNITY_COMMENT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br>
              <a:rPr lang="en-US" altLang="ko-KR" sz="1000" dirty="0"/>
            </a:br>
            <a:br>
              <a:rPr lang="en-US" altLang="ko-KR" sz="1000" dirty="0"/>
            </a:br>
            <a:r>
              <a:rPr lang="en-US" altLang="ko-KR" sz="1000" dirty="0"/>
              <a:t>create table instrument(</a:t>
            </a:r>
            <a:br>
              <a:rPr lang="en-US" altLang="ko-KR" sz="1000" dirty="0"/>
            </a:br>
            <a:r>
              <a:rPr lang="en-US" altLang="ko-KR" sz="1000" dirty="0"/>
              <a:t>    id number not null primary key,</a:t>
            </a:r>
            <a:br>
              <a:rPr lang="en-US" altLang="ko-KR" sz="1000" dirty="0"/>
            </a:br>
            <a:r>
              <a:rPr lang="en-US" altLang="ko-KR" sz="1000" dirty="0"/>
              <a:t>    name varchar2(200) not null);</a:t>
            </a:r>
            <a:br>
              <a:rPr lang="en-US" altLang="ko-KR" sz="1000" dirty="0"/>
            </a:br>
            <a:br>
              <a:rPr lang="en-US" altLang="ko-KR" sz="1000" dirty="0"/>
            </a:br>
            <a:r>
              <a:rPr lang="en-US" altLang="ko-KR" sz="1000" dirty="0"/>
              <a:t>create table tag(</a:t>
            </a:r>
            <a:br>
              <a:rPr lang="en-US" altLang="ko-KR" sz="1000" dirty="0"/>
            </a:br>
            <a:r>
              <a:rPr lang="en-US" altLang="ko-KR" sz="1000" dirty="0"/>
              <a:t>     id number not null primary key,</a:t>
            </a:r>
            <a:br>
              <a:rPr lang="en-US" altLang="ko-KR" sz="1000" dirty="0"/>
            </a:br>
            <a:r>
              <a:rPr lang="en-US" altLang="ko-KR" sz="1000" dirty="0"/>
              <a:t>     content varchar2(200));</a:t>
            </a:r>
            <a:br>
              <a:rPr lang="en-US" altLang="ko-KR" sz="1000" dirty="0"/>
            </a:br>
            <a:br>
              <a:rPr lang="en-US" altLang="ko-KR" sz="1000" dirty="0"/>
            </a:br>
            <a:r>
              <a:rPr lang="en-US" altLang="ko-KR" sz="1000" dirty="0"/>
              <a:t>/* account */</a:t>
            </a:r>
            <a:br>
              <a:rPr lang="en-US" altLang="ko-KR" sz="1000" dirty="0"/>
            </a:br>
            <a:r>
              <a:rPr lang="en-US" altLang="ko-KR" sz="1000" dirty="0"/>
              <a:t>create table account(</a:t>
            </a:r>
            <a:br>
              <a:rPr lang="en-US" altLang="ko-KR" sz="1000" dirty="0"/>
            </a:br>
            <a:r>
              <a:rPr lang="en-US" altLang="ko-KR" sz="1000" dirty="0"/>
              <a:t>    id number not null primary key,</a:t>
            </a:r>
            <a:br>
              <a:rPr lang="en-US" altLang="ko-KR" sz="1000" dirty="0"/>
            </a:br>
            <a:r>
              <a:rPr lang="en-US" altLang="ko-KR" sz="1000" dirty="0"/>
              <a:t>    email varchar2(200) not null unique,</a:t>
            </a:r>
            <a:br>
              <a:rPr lang="en-US" altLang="ko-KR" sz="1000" dirty="0"/>
            </a:br>
            <a:r>
              <a:rPr lang="en-US" altLang="ko-KR" sz="1000" dirty="0"/>
              <a:t>    password varchar2(200) not null,</a:t>
            </a:r>
            <a:br>
              <a:rPr lang="en-US" altLang="ko-KR" sz="1000" dirty="0"/>
            </a:br>
            <a:r>
              <a:rPr lang="en-US" altLang="ko-KR" sz="1000" dirty="0"/>
              <a:t>    role varchar2(200) not null,</a:t>
            </a:r>
            <a:br>
              <a:rPr lang="en-US" altLang="ko-KR" sz="1000" dirty="0"/>
            </a:br>
            <a:r>
              <a:rPr lang="en-US" altLang="ko-KR" sz="1000" dirty="0"/>
              <a:t>    name varchar2(200) not null,</a:t>
            </a:r>
            <a:br>
              <a:rPr lang="en-US" altLang="ko-KR" sz="1000" dirty="0"/>
            </a:br>
            <a:r>
              <a:rPr lang="en-US" altLang="ko-KR" sz="1000" dirty="0"/>
              <a:t>    age number not null,</a:t>
            </a:r>
            <a:br>
              <a:rPr lang="en-US" altLang="ko-KR" sz="1000" dirty="0"/>
            </a:br>
            <a:r>
              <a:rPr lang="en-US" altLang="ko-KR" sz="1000" dirty="0"/>
              <a:t>    gender varchar2(200) not null,</a:t>
            </a:r>
            <a:br>
              <a:rPr lang="en-US" altLang="ko-KR" sz="1000" dirty="0"/>
            </a:br>
            <a:r>
              <a:rPr lang="en-US" altLang="ko-KR" sz="1000" dirty="0"/>
              <a:t>    description varchar2(200));</a:t>
            </a:r>
            <a:br>
              <a:rPr lang="en-US" altLang="ko-KR" sz="1000" dirty="0"/>
            </a:br>
            <a:br>
              <a:rPr lang="en-US" altLang="ko-KR" sz="1000" dirty="0"/>
            </a:br>
            <a:r>
              <a:rPr lang="en-US" altLang="ko-KR" sz="1000" dirty="0"/>
              <a:t>create table </a:t>
            </a:r>
            <a:r>
              <a:rPr lang="en-US" altLang="ko-KR" sz="1000" dirty="0" err="1"/>
              <a:t>account_instrument</a:t>
            </a:r>
            <a:r>
              <a:rPr lang="en-US" altLang="ko-KR" sz="1000" dirty="0"/>
              <a:t>(</a:t>
            </a:r>
            <a:br>
              <a:rPr lang="en-US" altLang="ko-KR" sz="1000" dirty="0"/>
            </a:br>
            <a:r>
              <a:rPr lang="en-US" altLang="ko-KR" sz="1000" dirty="0"/>
              <a:t>    id number not null primary key,</a:t>
            </a:r>
            <a:br>
              <a:rPr lang="en-US" altLang="ko-KR" sz="1000" dirty="0"/>
            </a:br>
            <a:r>
              <a:rPr lang="en-US" altLang="ko-KR" sz="1000" dirty="0"/>
              <a:t>    </a:t>
            </a:r>
            <a:r>
              <a:rPr lang="en-US" altLang="ko-KR" sz="1000" dirty="0" err="1"/>
              <a:t>account_id</a:t>
            </a:r>
            <a:r>
              <a:rPr lang="en-US" altLang="ko-KR" sz="1000" dirty="0"/>
              <a:t> number not null,</a:t>
            </a:r>
            <a:br>
              <a:rPr lang="en-US" altLang="ko-KR" sz="1000" dirty="0"/>
            </a:br>
            <a:r>
              <a:rPr lang="en-US" altLang="ko-KR" sz="1000" dirty="0"/>
              <a:t>    </a:t>
            </a:r>
            <a:r>
              <a:rPr lang="en-US" altLang="ko-KR" sz="1000" dirty="0" err="1"/>
              <a:t>instrument_id</a:t>
            </a:r>
            <a:r>
              <a:rPr lang="en-US" altLang="ko-KR" sz="1000" dirty="0"/>
              <a:t> number not null,</a:t>
            </a:r>
            <a:br>
              <a:rPr lang="en-US" altLang="ko-KR" sz="1000" dirty="0"/>
            </a:br>
            <a:r>
              <a:rPr lang="en-US" altLang="ko-KR" sz="1000" dirty="0"/>
              <a:t>    constraint ACNT_INST_FK_ACCOUNT_ID FOREIGN KEY(</a:t>
            </a:r>
            <a:r>
              <a:rPr lang="en-US" altLang="ko-KR" sz="1000" dirty="0" err="1"/>
              <a:t>account_id</a:t>
            </a:r>
            <a:r>
              <a:rPr lang="en-US" altLang="ko-KR" sz="1000" dirty="0"/>
              <a:t>) REFERENCES account(id),</a:t>
            </a:r>
            <a:br>
              <a:rPr lang="en-US" altLang="ko-KR" sz="1000" dirty="0"/>
            </a:br>
            <a:r>
              <a:rPr lang="en-US" altLang="ko-KR" sz="1000" dirty="0"/>
              <a:t>    constraint ACNT_INST_FK_INSTRUMENT_ID FOREIGN KEY(</a:t>
            </a:r>
            <a:r>
              <a:rPr lang="en-US" altLang="ko-KR" sz="1000" dirty="0" err="1"/>
              <a:t>instrument_id</a:t>
            </a:r>
            <a:r>
              <a:rPr lang="en-US" altLang="ko-KR" sz="1000" dirty="0"/>
              <a:t>) REFERENCES instrument(id));</a:t>
            </a:r>
            <a:endParaRPr lang="ko-KR" altLang="en-US" sz="1000" dirty="0"/>
          </a:p>
        </p:txBody>
      </p:sp>
      <p:sp>
        <p:nvSpPr>
          <p:cNvPr id="10" name="제목 4">
            <a:extLst>
              <a:ext uri="{FF2B5EF4-FFF2-40B4-BE49-F238E27FC236}">
                <a16:creationId xmlns:a16="http://schemas.microsoft.com/office/drawing/2014/main" id="{D0D52D36-06CE-43C9-B450-F113B057CF15}"/>
              </a:ext>
            </a:extLst>
          </p:cNvPr>
          <p:cNvSpPr txBox="1">
            <a:spLocks/>
          </p:cNvSpPr>
          <p:nvPr/>
        </p:nvSpPr>
        <p:spPr>
          <a:xfrm>
            <a:off x="6105525" y="1790700"/>
            <a:ext cx="6086475" cy="5067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Autofit/>
          </a:bodyPr>
          <a:lstStyle>
            <a:lvl1pPr marL="0" marR="0" indent="0" algn="ctr"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a:lstStyle>
          <a:p>
            <a:pPr hangingPunct="1"/>
            <a:r>
              <a:rPr lang="en-US" altLang="ko-KR" sz="1000" dirty="0"/>
              <a:t>create table </a:t>
            </a:r>
            <a:r>
              <a:rPr lang="en-US" altLang="ko-KR" sz="1000" dirty="0" err="1"/>
              <a:t>account_tag</a:t>
            </a:r>
            <a:r>
              <a:rPr lang="en-US" altLang="ko-KR" sz="1000" dirty="0"/>
              <a:t>(</a:t>
            </a:r>
          </a:p>
          <a:p>
            <a:pPr hangingPunct="1"/>
            <a:r>
              <a:rPr lang="en-US" altLang="ko-KR" sz="1000" dirty="0"/>
              <a:t>    id number not null primary key,</a:t>
            </a:r>
          </a:p>
          <a:p>
            <a:pPr hangingPunct="1"/>
            <a:r>
              <a:rPr lang="en-US" altLang="ko-KR" sz="1000" dirty="0"/>
              <a:t>    </a:t>
            </a:r>
            <a:r>
              <a:rPr lang="en-US" altLang="ko-KR" sz="1000" dirty="0" err="1"/>
              <a:t>account_id</a:t>
            </a:r>
            <a:r>
              <a:rPr lang="en-US" altLang="ko-KR" sz="1000" dirty="0"/>
              <a:t> number not null,</a:t>
            </a:r>
          </a:p>
          <a:p>
            <a:pPr hangingPunct="1"/>
            <a:r>
              <a:rPr lang="en-US" altLang="ko-KR" sz="1000" dirty="0"/>
              <a:t>    </a:t>
            </a:r>
            <a:r>
              <a:rPr lang="en-US" altLang="ko-KR" sz="1000" dirty="0" err="1"/>
              <a:t>tag_id</a:t>
            </a:r>
            <a:r>
              <a:rPr lang="en-US" altLang="ko-KR" sz="1000" dirty="0"/>
              <a:t> number not null,</a:t>
            </a:r>
          </a:p>
          <a:p>
            <a:pPr hangingPunct="1"/>
            <a:r>
              <a:rPr lang="en-US" altLang="ko-KR" sz="1000" dirty="0"/>
              <a:t>    constraint ACNT_TAG_FK_ACCOUNT_ID FOREIGN KEY(</a:t>
            </a:r>
            <a:r>
              <a:rPr lang="en-US" altLang="ko-KR" sz="1000" dirty="0" err="1"/>
              <a:t>account_id</a:t>
            </a:r>
            <a:r>
              <a:rPr lang="en-US" altLang="ko-KR" sz="1000" dirty="0"/>
              <a:t>) REFERENCES account(id),</a:t>
            </a:r>
          </a:p>
          <a:p>
            <a:pPr hangingPunct="1"/>
            <a:r>
              <a:rPr lang="en-US" altLang="ko-KR" sz="1000" dirty="0"/>
              <a:t>    constraint ACNT_TAG_FK_TAG_ID FOREIGN KEY(</a:t>
            </a:r>
            <a:r>
              <a:rPr lang="en-US" altLang="ko-KR" sz="1000" dirty="0" err="1"/>
              <a:t>tag_id</a:t>
            </a:r>
            <a:r>
              <a:rPr lang="en-US" altLang="ko-KR" sz="1000" dirty="0"/>
              <a:t>) REFERENCES tag(id));</a:t>
            </a:r>
          </a:p>
          <a:p>
            <a:pPr hangingPunct="1"/>
            <a:endParaRPr lang="en-US" altLang="ko-KR" sz="1000" dirty="0"/>
          </a:p>
          <a:p>
            <a:pPr hangingPunct="1"/>
            <a:r>
              <a:rPr lang="en-US" altLang="ko-KR" sz="1000" dirty="0"/>
              <a:t>/* concert */</a:t>
            </a:r>
          </a:p>
          <a:p>
            <a:pPr hangingPunct="1"/>
            <a:r>
              <a:rPr lang="en-US" altLang="ko-KR" sz="1000" dirty="0"/>
              <a:t>create table concert(</a:t>
            </a:r>
          </a:p>
          <a:p>
            <a:pPr hangingPunct="1"/>
            <a:r>
              <a:rPr lang="en-US" altLang="ko-KR" sz="1000" dirty="0"/>
              <a:t>    id number not null primary key,</a:t>
            </a:r>
          </a:p>
          <a:p>
            <a:pPr hangingPunct="1"/>
            <a:r>
              <a:rPr lang="en-US" altLang="ko-KR" sz="1000" dirty="0"/>
              <a:t>    </a:t>
            </a:r>
            <a:r>
              <a:rPr lang="en-US" altLang="ko-KR" sz="1000" dirty="0" err="1"/>
              <a:t>writer_id</a:t>
            </a:r>
            <a:r>
              <a:rPr lang="en-US" altLang="ko-KR" sz="1000" dirty="0"/>
              <a:t> number not null,</a:t>
            </a:r>
          </a:p>
          <a:p>
            <a:pPr hangingPunct="1"/>
            <a:r>
              <a:rPr lang="en-US" altLang="ko-KR" sz="1000" dirty="0"/>
              <a:t>    title varchar2(200) not null,</a:t>
            </a:r>
          </a:p>
          <a:p>
            <a:pPr hangingPunct="1"/>
            <a:r>
              <a:rPr lang="en-US" altLang="ko-KR" sz="1000" dirty="0"/>
              <a:t>    content </a:t>
            </a:r>
            <a:r>
              <a:rPr lang="en-US" altLang="ko-KR" sz="1000" dirty="0" err="1"/>
              <a:t>clob</a:t>
            </a:r>
            <a:r>
              <a:rPr lang="en-US" altLang="ko-KR" sz="1000" dirty="0"/>
              <a:t>,</a:t>
            </a:r>
          </a:p>
          <a:p>
            <a:pPr hangingPunct="1"/>
            <a:r>
              <a:rPr lang="en-US" altLang="ko-KR" sz="1000" dirty="0"/>
              <a:t>    image varchar2(200),</a:t>
            </a:r>
          </a:p>
          <a:p>
            <a:pPr hangingPunct="1"/>
            <a:r>
              <a:rPr lang="en-US" altLang="ko-KR" sz="1000" dirty="0"/>
              <a:t>    region varchar2(200) not null,</a:t>
            </a:r>
          </a:p>
          <a:p>
            <a:pPr hangingPunct="1"/>
            <a:r>
              <a:rPr lang="en-US" altLang="ko-KR" sz="1000" dirty="0"/>
              <a:t>    datetime varchar2(200) not null,</a:t>
            </a:r>
          </a:p>
          <a:p>
            <a:pPr hangingPunct="1"/>
            <a:r>
              <a:rPr lang="en-US" altLang="ko-KR" sz="1000" dirty="0"/>
              <a:t>    timestamp number not null,</a:t>
            </a:r>
          </a:p>
          <a:p>
            <a:pPr hangingPunct="1"/>
            <a:r>
              <a:rPr lang="en-US" altLang="ko-KR" sz="1000" dirty="0"/>
              <a:t>    constraint CCRT_FK_CONCERT_WRITER_ID FOREIGN KEY(</a:t>
            </a:r>
            <a:r>
              <a:rPr lang="en-US" altLang="ko-KR" sz="1000" dirty="0" err="1"/>
              <a:t>writer_id</a:t>
            </a:r>
            <a:r>
              <a:rPr lang="en-US" altLang="ko-KR" sz="1000" dirty="0"/>
              <a:t>) REFERENCES account(id));</a:t>
            </a:r>
          </a:p>
          <a:p>
            <a:pPr hangingPunct="1"/>
            <a:endParaRPr lang="en-US" altLang="ko-KR" sz="1000" dirty="0"/>
          </a:p>
          <a:p>
            <a:pPr hangingPunct="1"/>
            <a:endParaRPr lang="en-US" altLang="ko-KR" sz="1000" dirty="0"/>
          </a:p>
          <a:p>
            <a:pPr hangingPunct="1"/>
            <a:r>
              <a:rPr lang="en-US" altLang="ko-KR" sz="1000" dirty="0"/>
              <a:t>create table </a:t>
            </a:r>
            <a:r>
              <a:rPr lang="en-US" altLang="ko-KR" sz="1000" dirty="0" err="1"/>
              <a:t>concert_tag</a:t>
            </a:r>
            <a:r>
              <a:rPr lang="en-US" altLang="ko-KR" sz="1000" dirty="0"/>
              <a:t>(</a:t>
            </a:r>
          </a:p>
          <a:p>
            <a:pPr hangingPunct="1"/>
            <a:r>
              <a:rPr lang="en-US" altLang="ko-KR" sz="1000" dirty="0"/>
              <a:t>    id number not null primary key,</a:t>
            </a:r>
          </a:p>
          <a:p>
            <a:pPr hangingPunct="1"/>
            <a:r>
              <a:rPr lang="en-US" altLang="ko-KR" sz="1000" dirty="0"/>
              <a:t>    </a:t>
            </a:r>
            <a:r>
              <a:rPr lang="en-US" altLang="ko-KR" sz="1000" dirty="0" err="1"/>
              <a:t>concert_id</a:t>
            </a:r>
            <a:r>
              <a:rPr lang="en-US" altLang="ko-KR" sz="1000" dirty="0"/>
              <a:t> number not null,</a:t>
            </a:r>
          </a:p>
          <a:p>
            <a:pPr hangingPunct="1"/>
            <a:r>
              <a:rPr lang="en-US" altLang="ko-KR" sz="1000" dirty="0"/>
              <a:t>    </a:t>
            </a:r>
            <a:r>
              <a:rPr lang="en-US" altLang="ko-KR" sz="1000" dirty="0" err="1"/>
              <a:t>tag_id</a:t>
            </a:r>
            <a:r>
              <a:rPr lang="en-US" altLang="ko-KR" sz="1000" dirty="0"/>
              <a:t> number not null,</a:t>
            </a:r>
          </a:p>
          <a:p>
            <a:pPr hangingPunct="1"/>
            <a:r>
              <a:rPr lang="en-US" altLang="ko-KR" sz="1000" dirty="0"/>
              <a:t>    constraint CCRT_TAG_FK_CONCERT_ID FOREIGN KEY(</a:t>
            </a:r>
            <a:r>
              <a:rPr lang="en-US" altLang="ko-KR" sz="1000" dirty="0" err="1"/>
              <a:t>concert_id</a:t>
            </a:r>
            <a:r>
              <a:rPr lang="en-US" altLang="ko-KR" sz="1000" dirty="0"/>
              <a:t>) REFERENCES concert(id),</a:t>
            </a:r>
          </a:p>
          <a:p>
            <a:pPr hangingPunct="1"/>
            <a:r>
              <a:rPr lang="en-US" altLang="ko-KR" sz="1000" dirty="0"/>
              <a:t>    constraint CCRT_TAG_FK_TAG_ID FOREIGN KEY(</a:t>
            </a:r>
            <a:r>
              <a:rPr lang="en-US" altLang="ko-KR" sz="1000" dirty="0" err="1"/>
              <a:t>tag_id</a:t>
            </a:r>
            <a:r>
              <a:rPr lang="en-US" altLang="ko-KR" sz="1000" dirty="0"/>
              <a:t>) REFERENCES tag(id));</a:t>
            </a:r>
          </a:p>
          <a:p>
            <a:pPr hangingPunct="1"/>
            <a:endParaRPr lang="en-US" altLang="ko-KR" sz="1000" dirty="0"/>
          </a:p>
          <a:p>
            <a:pPr hangingPunct="1"/>
            <a:r>
              <a:rPr lang="en-US" altLang="ko-KR" sz="1000" dirty="0"/>
              <a:t>/* community */</a:t>
            </a:r>
          </a:p>
          <a:p>
            <a:pPr hangingPunct="1"/>
            <a:r>
              <a:rPr lang="en-US" altLang="ko-KR" sz="1000" dirty="0"/>
              <a:t>create table community(</a:t>
            </a:r>
          </a:p>
          <a:p>
            <a:pPr hangingPunct="1"/>
            <a:r>
              <a:rPr lang="en-US" altLang="ko-KR" sz="1000" dirty="0"/>
              <a:t>    id number not null primary key,</a:t>
            </a:r>
          </a:p>
          <a:p>
            <a:pPr hangingPunct="1"/>
            <a:r>
              <a:rPr lang="en-US" altLang="ko-KR" sz="1000" dirty="0"/>
              <a:t>    </a:t>
            </a:r>
            <a:r>
              <a:rPr lang="en-US" altLang="ko-KR" sz="1000" dirty="0" err="1"/>
              <a:t>writer_id</a:t>
            </a:r>
            <a:r>
              <a:rPr lang="en-US" altLang="ko-KR" sz="1000" dirty="0"/>
              <a:t> number not null,</a:t>
            </a:r>
          </a:p>
          <a:p>
            <a:pPr hangingPunct="1"/>
            <a:r>
              <a:rPr lang="en-US" altLang="ko-KR" sz="1000" dirty="0"/>
              <a:t>    title varchar2(200) not null,</a:t>
            </a:r>
          </a:p>
          <a:p>
            <a:pPr hangingPunct="1"/>
            <a:r>
              <a:rPr lang="en-US" altLang="ko-KR" sz="1000" dirty="0"/>
              <a:t>    content </a:t>
            </a:r>
            <a:r>
              <a:rPr lang="en-US" altLang="ko-KR" sz="1000" dirty="0" err="1"/>
              <a:t>clob</a:t>
            </a:r>
            <a:r>
              <a:rPr lang="en-US" altLang="ko-KR" sz="1000" dirty="0"/>
              <a:t>,</a:t>
            </a:r>
          </a:p>
          <a:p>
            <a:pPr hangingPunct="1"/>
            <a:r>
              <a:rPr lang="en-US" altLang="ko-KR" sz="1000" dirty="0"/>
              <a:t>    timestamp number not null,</a:t>
            </a:r>
          </a:p>
          <a:p>
            <a:pPr hangingPunct="1"/>
            <a:r>
              <a:rPr lang="en-US" altLang="ko-KR" sz="1000" dirty="0"/>
              <a:t>    constraint CMNT_FK_ACCOUNT_ID FOREIGN KEY(</a:t>
            </a:r>
            <a:r>
              <a:rPr lang="en-US" altLang="ko-KR" sz="1000" dirty="0" err="1"/>
              <a:t>writer_id</a:t>
            </a:r>
            <a:r>
              <a:rPr lang="en-US" altLang="ko-KR" sz="1000" dirty="0"/>
              <a:t>) REFERENCES account(id));</a:t>
            </a:r>
          </a:p>
          <a:p>
            <a:pPr hangingPunct="1"/>
            <a:endParaRPr lang="en-US" altLang="ko-KR" sz="1000" dirty="0"/>
          </a:p>
        </p:txBody>
      </p:sp>
      <p:sp>
        <p:nvSpPr>
          <p:cNvPr id="13" name="제목 4">
            <a:extLst>
              <a:ext uri="{FF2B5EF4-FFF2-40B4-BE49-F238E27FC236}">
                <a16:creationId xmlns:a16="http://schemas.microsoft.com/office/drawing/2014/main" id="{524F3941-B74F-4F3A-AEFB-B461DFA26E2A}"/>
              </a:ext>
            </a:extLst>
          </p:cNvPr>
          <p:cNvSpPr txBox="1">
            <a:spLocks/>
          </p:cNvSpPr>
          <p:nvPr/>
        </p:nvSpPr>
        <p:spPr>
          <a:xfrm>
            <a:off x="2867025" y="581025"/>
            <a:ext cx="6477000"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Autofit/>
          </a:bodyPr>
          <a:lstStyle>
            <a:lvl1pPr marL="0" marR="0" indent="0" algn="ctr"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a:lstStyle>
          <a:p>
            <a:pPr hangingPunct="1"/>
            <a:r>
              <a:rPr lang="ko-KR" altLang="en-US" sz="4000"/>
              <a:t>데이터 베이스</a:t>
            </a:r>
            <a:endParaRPr lang="ko-KR" altLang="en-US" sz="4000" dirty="0"/>
          </a:p>
        </p:txBody>
      </p:sp>
    </p:spTree>
    <p:extLst>
      <p:ext uri="{BB962C8B-B14F-4D97-AF65-F5344CB8AC3E}">
        <p14:creationId xmlns:p14="http://schemas.microsoft.com/office/powerpoint/2010/main" val="961269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2AC406DD-6DE8-4046-B709-ADE8E892F2FE}"/>
              </a:ext>
            </a:extLst>
          </p:cNvPr>
          <p:cNvSpPr>
            <a:spLocks noGrp="1"/>
          </p:cNvSpPr>
          <p:nvPr>
            <p:ph type="title"/>
          </p:nvPr>
        </p:nvSpPr>
        <p:spPr>
          <a:xfrm>
            <a:off x="0" y="1619250"/>
            <a:ext cx="6477000" cy="5238750"/>
          </a:xfrm>
        </p:spPr>
        <p:txBody>
          <a:bodyPr>
            <a:noAutofit/>
          </a:bodyPr>
          <a:lstStyle/>
          <a:p>
            <a:br>
              <a:rPr lang="en-US" altLang="ko-KR" sz="1000" dirty="0"/>
            </a:br>
            <a:r>
              <a:rPr lang="en-US" altLang="ko-KR" sz="1000" dirty="0"/>
              <a:t>create table </a:t>
            </a:r>
            <a:r>
              <a:rPr lang="en-US" altLang="ko-KR" sz="1000" dirty="0" err="1"/>
              <a:t>community_comment</a:t>
            </a:r>
            <a:r>
              <a:rPr lang="en-US" altLang="ko-KR" sz="1000" dirty="0"/>
              <a:t>(</a:t>
            </a:r>
            <a:br>
              <a:rPr lang="en-US" altLang="ko-KR" sz="1000" dirty="0"/>
            </a:br>
            <a:r>
              <a:rPr lang="en-US" altLang="ko-KR" sz="1000" dirty="0"/>
              <a:t>    id number not null primary key,</a:t>
            </a:r>
            <a:br>
              <a:rPr lang="en-US" altLang="ko-KR" sz="1000" dirty="0"/>
            </a:br>
            <a:r>
              <a:rPr lang="en-US" altLang="ko-KR" sz="1000" dirty="0"/>
              <a:t>    </a:t>
            </a:r>
            <a:r>
              <a:rPr lang="en-US" altLang="ko-KR" sz="1000" dirty="0" err="1"/>
              <a:t>writer_id</a:t>
            </a:r>
            <a:r>
              <a:rPr lang="en-US" altLang="ko-KR" sz="1000" dirty="0"/>
              <a:t> number not null,</a:t>
            </a:r>
            <a:br>
              <a:rPr lang="en-US" altLang="ko-KR" sz="1000" dirty="0"/>
            </a:br>
            <a:r>
              <a:rPr lang="en-US" altLang="ko-KR" sz="1000" dirty="0"/>
              <a:t>    </a:t>
            </a:r>
            <a:r>
              <a:rPr lang="en-US" altLang="ko-KR" sz="1000" dirty="0" err="1"/>
              <a:t>community_id</a:t>
            </a:r>
            <a:r>
              <a:rPr lang="en-US" altLang="ko-KR" sz="1000" dirty="0"/>
              <a:t> number not null,</a:t>
            </a:r>
            <a:br>
              <a:rPr lang="en-US" altLang="ko-KR" sz="1000" dirty="0"/>
            </a:br>
            <a:r>
              <a:rPr lang="en-US" altLang="ko-KR" sz="1000" dirty="0"/>
              <a:t>    content varchar2(200),</a:t>
            </a:r>
            <a:br>
              <a:rPr lang="en-US" altLang="ko-KR" sz="1000" dirty="0"/>
            </a:br>
            <a:r>
              <a:rPr lang="en-US" altLang="ko-KR" sz="1000" dirty="0"/>
              <a:t>    timestamp number not null,</a:t>
            </a:r>
            <a:br>
              <a:rPr lang="en-US" altLang="ko-KR" sz="1000" dirty="0"/>
            </a:br>
            <a:r>
              <a:rPr lang="en-US" altLang="ko-KR" sz="1000" dirty="0"/>
              <a:t>    constraint CMNT_CMT_FK_ACCOUNT_ID FOREIGN KEY(</a:t>
            </a:r>
            <a:r>
              <a:rPr lang="en-US" altLang="ko-KR" sz="1000" dirty="0" err="1"/>
              <a:t>writer_id</a:t>
            </a:r>
            <a:r>
              <a:rPr lang="en-US" altLang="ko-KR" sz="1000" dirty="0"/>
              <a:t>) REFERENCES account(id),</a:t>
            </a:r>
            <a:br>
              <a:rPr lang="en-US" altLang="ko-KR" sz="1000" dirty="0"/>
            </a:br>
            <a:r>
              <a:rPr lang="en-US" altLang="ko-KR" sz="1000" dirty="0"/>
              <a:t>    constraint CMNT_CMT_FK_COMMUNITY_ID FOREIGN KEY(</a:t>
            </a:r>
            <a:r>
              <a:rPr lang="en-US" altLang="ko-KR" sz="1000" dirty="0" err="1"/>
              <a:t>community_id</a:t>
            </a:r>
            <a:r>
              <a:rPr lang="en-US" altLang="ko-KR" sz="1000" dirty="0"/>
              <a:t>) REFERENCES community(id)</a:t>
            </a:r>
            <a:br>
              <a:rPr lang="en-US" altLang="ko-KR" sz="1000" dirty="0"/>
            </a:br>
            <a:r>
              <a:rPr lang="en-US" altLang="ko-KR" sz="1000" dirty="0"/>
              <a:t>);</a:t>
            </a:r>
            <a:br>
              <a:rPr lang="en-US" altLang="ko-KR" sz="1000" dirty="0"/>
            </a:br>
            <a:br>
              <a:rPr lang="en-US" altLang="ko-KR" sz="1000" dirty="0"/>
            </a:br>
            <a:r>
              <a:rPr lang="en-US" altLang="ko-KR" sz="1000" dirty="0"/>
              <a:t>/* Add missing unique constraint */</a:t>
            </a:r>
            <a:br>
              <a:rPr lang="en-US" altLang="ko-KR" sz="1000" dirty="0"/>
            </a:br>
            <a:r>
              <a:rPr lang="en-US" altLang="ko-KR" sz="1000" dirty="0"/>
              <a:t>ALTER TABLE </a:t>
            </a:r>
            <a:r>
              <a:rPr lang="en-US" altLang="ko-KR" sz="1000" dirty="0" err="1"/>
              <a:t>account_instrument</a:t>
            </a:r>
            <a:r>
              <a:rPr lang="en-US" altLang="ko-KR" sz="1000" dirty="0"/>
              <a:t> ADD CONSTRAINT </a:t>
            </a:r>
            <a:r>
              <a:rPr lang="en-US" altLang="ko-KR" sz="1000" dirty="0" err="1"/>
              <a:t>u_acount_instrument</a:t>
            </a:r>
            <a:r>
              <a:rPr lang="en-US" altLang="ko-KR" sz="1000" dirty="0"/>
              <a:t> UNIQUE (</a:t>
            </a:r>
            <a:r>
              <a:rPr lang="en-US" altLang="ko-KR" sz="1000" dirty="0" err="1"/>
              <a:t>account_id</a:t>
            </a:r>
            <a:r>
              <a:rPr lang="en-US" altLang="ko-KR" sz="1000" dirty="0"/>
              <a:t>, </a:t>
            </a:r>
            <a:r>
              <a:rPr lang="en-US" altLang="ko-KR" sz="1000" dirty="0" err="1"/>
              <a:t>instrument_id</a:t>
            </a:r>
            <a:r>
              <a:rPr lang="en-US" altLang="ko-KR" sz="1000" dirty="0"/>
              <a:t>);</a:t>
            </a:r>
            <a:br>
              <a:rPr lang="en-US" altLang="ko-KR" sz="1000" dirty="0"/>
            </a:br>
            <a:r>
              <a:rPr lang="en-US" altLang="ko-KR" sz="1000" dirty="0"/>
              <a:t>ALTER TABLE </a:t>
            </a:r>
            <a:r>
              <a:rPr lang="en-US" altLang="ko-KR" sz="1000" dirty="0" err="1"/>
              <a:t>account_tag</a:t>
            </a:r>
            <a:r>
              <a:rPr lang="en-US" altLang="ko-KR" sz="1000" dirty="0"/>
              <a:t> ADD CONSTRAINT </a:t>
            </a:r>
            <a:r>
              <a:rPr lang="en-US" altLang="ko-KR" sz="1000" dirty="0" err="1"/>
              <a:t>u_acount_tag</a:t>
            </a:r>
            <a:r>
              <a:rPr lang="en-US" altLang="ko-KR" sz="1000" dirty="0"/>
              <a:t> UNIQUE (</a:t>
            </a:r>
            <a:r>
              <a:rPr lang="en-US" altLang="ko-KR" sz="1000" dirty="0" err="1"/>
              <a:t>account_id</a:t>
            </a:r>
            <a:r>
              <a:rPr lang="en-US" altLang="ko-KR" sz="1000" dirty="0"/>
              <a:t>, </a:t>
            </a:r>
            <a:r>
              <a:rPr lang="en-US" altLang="ko-KR" sz="1000" dirty="0" err="1"/>
              <a:t>tag_id</a:t>
            </a:r>
            <a:r>
              <a:rPr lang="en-US" altLang="ko-KR" sz="1000" dirty="0"/>
              <a:t>);</a:t>
            </a:r>
            <a:br>
              <a:rPr lang="en-US" altLang="ko-KR" sz="1000" dirty="0"/>
            </a:br>
            <a:r>
              <a:rPr lang="en-US" altLang="ko-KR" sz="1000" dirty="0"/>
              <a:t>ALTER TABLE </a:t>
            </a:r>
            <a:r>
              <a:rPr lang="en-US" altLang="ko-KR" sz="1000" dirty="0" err="1"/>
              <a:t>concert_tag</a:t>
            </a:r>
            <a:r>
              <a:rPr lang="en-US" altLang="ko-KR" sz="1000" dirty="0"/>
              <a:t> ADD CONSTRAINT </a:t>
            </a:r>
            <a:r>
              <a:rPr lang="en-US" altLang="ko-KR" sz="1000" dirty="0" err="1"/>
              <a:t>u_concert_tag</a:t>
            </a:r>
            <a:r>
              <a:rPr lang="en-US" altLang="ko-KR" sz="1000" dirty="0"/>
              <a:t> UNIQUE (</a:t>
            </a:r>
            <a:r>
              <a:rPr lang="en-US" altLang="ko-KR" sz="1000" dirty="0" err="1"/>
              <a:t>concert_id</a:t>
            </a:r>
            <a:r>
              <a:rPr lang="en-US" altLang="ko-KR" sz="1000" dirty="0"/>
              <a:t>, </a:t>
            </a:r>
            <a:r>
              <a:rPr lang="en-US" altLang="ko-KR" sz="1000" dirty="0" err="1"/>
              <a:t>tag_id</a:t>
            </a:r>
            <a:r>
              <a:rPr lang="en-US" altLang="ko-KR" sz="1000" dirty="0"/>
              <a:t>);</a:t>
            </a:r>
            <a:br>
              <a:rPr lang="en-US" altLang="ko-KR" sz="1000" dirty="0"/>
            </a:br>
            <a:br>
              <a:rPr lang="en-US" altLang="ko-KR" sz="1000" dirty="0"/>
            </a:br>
            <a:r>
              <a:rPr lang="en-US" altLang="ko-KR" sz="1000" dirty="0"/>
              <a:t>/* Add </a:t>
            </a:r>
            <a:r>
              <a:rPr lang="en-US" altLang="ko-KR" sz="1000" dirty="0" err="1"/>
              <a:t>concert_instrument</a:t>
            </a:r>
            <a:r>
              <a:rPr lang="en-US" altLang="ko-KR" sz="1000" dirty="0"/>
              <a:t> table */</a:t>
            </a:r>
            <a:br>
              <a:rPr lang="en-US" altLang="ko-KR" sz="1000" dirty="0"/>
            </a:br>
            <a:br>
              <a:rPr lang="en-US" altLang="ko-KR" sz="1000" dirty="0"/>
            </a:br>
            <a:r>
              <a:rPr lang="en-US" altLang="ko-KR" sz="1000" dirty="0"/>
              <a:t>create table </a:t>
            </a:r>
            <a:r>
              <a:rPr lang="en-US" altLang="ko-KR" sz="1000" dirty="0" err="1"/>
              <a:t>concert_instrument</a:t>
            </a:r>
            <a:r>
              <a:rPr lang="en-US" altLang="ko-KR" sz="1000" dirty="0"/>
              <a:t>(</a:t>
            </a:r>
            <a:br>
              <a:rPr lang="en-US" altLang="ko-KR" sz="1000" dirty="0"/>
            </a:br>
            <a:r>
              <a:rPr lang="en-US" altLang="ko-KR" sz="1000" dirty="0"/>
              <a:t>    id number not null primary key,</a:t>
            </a:r>
            <a:br>
              <a:rPr lang="en-US" altLang="ko-KR" sz="1000" dirty="0"/>
            </a:br>
            <a:r>
              <a:rPr lang="en-US" altLang="ko-KR" sz="1000" dirty="0"/>
              <a:t>    </a:t>
            </a:r>
            <a:r>
              <a:rPr lang="en-US" altLang="ko-KR" sz="1000" dirty="0" err="1"/>
              <a:t>concert_id</a:t>
            </a:r>
            <a:r>
              <a:rPr lang="en-US" altLang="ko-KR" sz="1000" dirty="0"/>
              <a:t> number not null,</a:t>
            </a:r>
            <a:br>
              <a:rPr lang="en-US" altLang="ko-KR" sz="1000" dirty="0"/>
            </a:br>
            <a:r>
              <a:rPr lang="en-US" altLang="ko-KR" sz="1000" dirty="0"/>
              <a:t>    </a:t>
            </a:r>
            <a:r>
              <a:rPr lang="en-US" altLang="ko-KR" sz="1000" dirty="0" err="1"/>
              <a:t>instrument_id</a:t>
            </a:r>
            <a:r>
              <a:rPr lang="en-US" altLang="ko-KR" sz="1000" dirty="0"/>
              <a:t> number not null,</a:t>
            </a:r>
            <a:br>
              <a:rPr lang="en-US" altLang="ko-KR" sz="1000" dirty="0"/>
            </a:br>
            <a:r>
              <a:rPr lang="en-US" altLang="ko-KR" sz="1000" dirty="0"/>
              <a:t>    constraint CCRT_INST_FK_CONCERT_ID FOREIGN KEY(concert id) REFERENCES concert(id),</a:t>
            </a:r>
            <a:br>
              <a:rPr lang="en-US" altLang="ko-KR" sz="1000" dirty="0"/>
            </a:br>
            <a:r>
              <a:rPr lang="en-US" altLang="ko-KR" sz="1000" dirty="0"/>
              <a:t>    constraint CCRT_INST_FK_INSTRUMENT_ID FOREIGN KEY(</a:t>
            </a:r>
            <a:r>
              <a:rPr lang="en-US" altLang="ko-KR" sz="1000" dirty="0" err="1"/>
              <a:t>instrument_id</a:t>
            </a:r>
            <a:r>
              <a:rPr lang="en-US" altLang="ko-KR" sz="1000" dirty="0"/>
              <a:t>) FEFERENCES instrument(id),</a:t>
            </a:r>
            <a:br>
              <a:rPr lang="en-US" altLang="ko-KR" sz="1000" dirty="0"/>
            </a:br>
            <a:r>
              <a:rPr lang="en-US" altLang="ko-KR" sz="1000" dirty="0"/>
              <a:t>    constraint </a:t>
            </a:r>
            <a:r>
              <a:rPr lang="en-US" altLang="ko-KR" sz="1000" dirty="0" err="1"/>
              <a:t>u_concert_instrument</a:t>
            </a:r>
            <a:r>
              <a:rPr lang="en-US" altLang="ko-KR" sz="1000" dirty="0"/>
              <a:t> UNIQUE (</a:t>
            </a:r>
            <a:r>
              <a:rPr lang="en-US" altLang="ko-KR" sz="1000" dirty="0" err="1"/>
              <a:t>concert_id</a:t>
            </a:r>
            <a:r>
              <a:rPr lang="en-US" altLang="ko-KR" sz="1000" dirty="0"/>
              <a:t>, </a:t>
            </a:r>
            <a:r>
              <a:rPr lang="en-US" altLang="ko-KR" sz="1000" dirty="0" err="1"/>
              <a:t>instrument_id</a:t>
            </a:r>
            <a:r>
              <a:rPr lang="en-US" altLang="ko-KR" sz="1000" dirty="0"/>
              <a:t>)</a:t>
            </a:r>
            <a:br>
              <a:rPr lang="en-US" altLang="ko-KR" sz="1000" dirty="0"/>
            </a:br>
            <a:r>
              <a:rPr lang="en-US" altLang="ko-KR" sz="1000" dirty="0"/>
              <a:t>);</a:t>
            </a:r>
            <a:br>
              <a:rPr lang="en-US" altLang="ko-KR" sz="1000" dirty="0"/>
            </a:br>
            <a:br>
              <a:rPr lang="en-US" altLang="ko-KR" sz="1000" dirty="0"/>
            </a:br>
            <a:r>
              <a:rPr lang="en-US" altLang="ko-KR" sz="1000" dirty="0"/>
              <a:t>create sequence SEQ_CONCERT_INSTRUMENT start with 1 increment by 1 NOMAXVALUE </a:t>
            </a:r>
            <a:r>
              <a:rPr lang="en-US" altLang="ko-KR" sz="1000" dirty="0" err="1"/>
              <a:t>minvalue</a:t>
            </a:r>
            <a:r>
              <a:rPr lang="en-US" altLang="ko-KR" sz="1000" dirty="0"/>
              <a:t> 1 </a:t>
            </a:r>
            <a:r>
              <a:rPr lang="en-US" altLang="ko-KR" sz="1000" dirty="0" err="1"/>
              <a:t>nocycle</a:t>
            </a:r>
            <a:r>
              <a:rPr lang="en-US" altLang="ko-KR" sz="1000" dirty="0"/>
              <a:t>;</a:t>
            </a:r>
            <a:endParaRPr lang="ko-KR" altLang="en-US" sz="1000" dirty="0"/>
          </a:p>
        </p:txBody>
      </p:sp>
      <p:sp>
        <p:nvSpPr>
          <p:cNvPr id="10" name="제목 4">
            <a:extLst>
              <a:ext uri="{FF2B5EF4-FFF2-40B4-BE49-F238E27FC236}">
                <a16:creationId xmlns:a16="http://schemas.microsoft.com/office/drawing/2014/main" id="{D0D52D36-06CE-43C9-B450-F113B057CF15}"/>
              </a:ext>
            </a:extLst>
          </p:cNvPr>
          <p:cNvSpPr txBox="1">
            <a:spLocks/>
          </p:cNvSpPr>
          <p:nvPr/>
        </p:nvSpPr>
        <p:spPr>
          <a:xfrm>
            <a:off x="6105525" y="1790700"/>
            <a:ext cx="6086475" cy="5067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Autofit/>
          </a:bodyPr>
          <a:lstStyle>
            <a:lvl1pPr marL="0" marR="0" indent="0" algn="ctr"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a:lstStyle>
          <a:p>
            <a:pPr hangingPunct="1"/>
            <a:r>
              <a:rPr lang="en-US" altLang="ko-KR" sz="1000" dirty="0"/>
              <a:t>/* </a:t>
            </a:r>
            <a:r>
              <a:rPr lang="ko-KR" altLang="en-US" sz="1000" dirty="0"/>
              <a:t>데이터 베이스 선행작업 *</a:t>
            </a:r>
            <a:r>
              <a:rPr lang="en-US" altLang="ko-KR" sz="1000" dirty="0"/>
              <a:t>/</a:t>
            </a:r>
          </a:p>
          <a:p>
            <a:pPr hangingPunct="1"/>
            <a:endParaRPr lang="en-US" altLang="ko-KR" sz="1000" dirty="0"/>
          </a:p>
          <a:p>
            <a:pPr hangingPunct="1"/>
            <a:r>
              <a:rPr lang="en-US" altLang="ko-KR" sz="1000" dirty="0"/>
              <a:t>insert into instrument (id, name) values (SEQ_INSTRUMENT.</a:t>
            </a:r>
            <a:r>
              <a:rPr lang="en-US" altLang="ko-KR" sz="1000" dirty="0" err="1"/>
              <a:t>nextval</a:t>
            </a:r>
            <a:r>
              <a:rPr lang="en-US" altLang="ko-KR" sz="1000" dirty="0"/>
              <a:t>,'violin');</a:t>
            </a:r>
          </a:p>
          <a:p>
            <a:pPr hangingPunct="1"/>
            <a:r>
              <a:rPr lang="en-US" altLang="ko-KR" sz="1000" dirty="0"/>
              <a:t>insert into instrument (id, name) values (SEQ_INSTRUMENT.</a:t>
            </a:r>
            <a:r>
              <a:rPr lang="en-US" altLang="ko-KR" sz="1000" dirty="0" err="1"/>
              <a:t>nextval</a:t>
            </a:r>
            <a:r>
              <a:rPr lang="en-US" altLang="ko-KR" sz="1000" dirty="0"/>
              <a:t>,'viola');</a:t>
            </a:r>
          </a:p>
          <a:p>
            <a:pPr hangingPunct="1"/>
            <a:r>
              <a:rPr lang="en-US" altLang="ko-KR" sz="1000" dirty="0"/>
              <a:t>insert into instrument (id, name) values (SEQ_INSTRUMENT.</a:t>
            </a:r>
            <a:r>
              <a:rPr lang="en-US" altLang="ko-KR" sz="1000" dirty="0" err="1"/>
              <a:t>nextval</a:t>
            </a:r>
            <a:r>
              <a:rPr lang="en-US" altLang="ko-KR" sz="1000" dirty="0"/>
              <a:t>,'cello');</a:t>
            </a:r>
          </a:p>
          <a:p>
            <a:pPr hangingPunct="1"/>
            <a:r>
              <a:rPr lang="en-US" altLang="ko-KR" sz="1000" dirty="0"/>
              <a:t>insert into instrument (id, name) values (SEQ_INSTRUMENT.</a:t>
            </a:r>
            <a:r>
              <a:rPr lang="en-US" altLang="ko-KR" sz="1000" dirty="0" err="1"/>
              <a:t>nextval</a:t>
            </a:r>
            <a:r>
              <a:rPr lang="en-US" altLang="ko-KR" sz="1000" dirty="0"/>
              <a:t>,'contrabass');</a:t>
            </a:r>
          </a:p>
          <a:p>
            <a:pPr hangingPunct="1"/>
            <a:r>
              <a:rPr lang="en-US" altLang="ko-KR" sz="1000" dirty="0"/>
              <a:t>insert into instrument (id, name) values (SEQ_INSTRUMENT.</a:t>
            </a:r>
            <a:r>
              <a:rPr lang="en-US" altLang="ko-KR" sz="1000" dirty="0" err="1"/>
              <a:t>nextval</a:t>
            </a:r>
            <a:r>
              <a:rPr lang="en-US" altLang="ko-KR" sz="1000" dirty="0"/>
              <a:t>,'bass');</a:t>
            </a:r>
          </a:p>
          <a:p>
            <a:pPr hangingPunct="1"/>
            <a:r>
              <a:rPr lang="en-US" altLang="ko-KR" sz="1000" dirty="0"/>
              <a:t>insert into instrument (id, name) values (SEQ_INSTRUMENT.</a:t>
            </a:r>
            <a:r>
              <a:rPr lang="en-US" altLang="ko-KR" sz="1000" dirty="0" err="1"/>
              <a:t>nextval</a:t>
            </a:r>
            <a:r>
              <a:rPr lang="en-US" altLang="ko-KR" sz="1000" dirty="0"/>
              <a:t>,'guitar');</a:t>
            </a:r>
          </a:p>
          <a:p>
            <a:pPr hangingPunct="1"/>
            <a:r>
              <a:rPr lang="en-US" altLang="ko-KR" sz="1000" dirty="0"/>
              <a:t>insert into instrument (id, name) values (SEQ_INSTRUMENT.</a:t>
            </a:r>
            <a:r>
              <a:rPr lang="en-US" altLang="ko-KR" sz="1000" dirty="0" err="1"/>
              <a:t>nextval</a:t>
            </a:r>
            <a:r>
              <a:rPr lang="en-US" altLang="ko-KR" sz="1000" dirty="0"/>
              <a:t>,'flute');</a:t>
            </a:r>
          </a:p>
          <a:p>
            <a:pPr hangingPunct="1"/>
            <a:r>
              <a:rPr lang="en-US" altLang="ko-KR" sz="1000" dirty="0"/>
              <a:t>insert into instrument (id, name) values (SEQ_INSTRUMENT.</a:t>
            </a:r>
            <a:r>
              <a:rPr lang="en-US" altLang="ko-KR" sz="1000" dirty="0" err="1"/>
              <a:t>nextval</a:t>
            </a:r>
            <a:r>
              <a:rPr lang="en-US" altLang="ko-KR" sz="1000" dirty="0"/>
              <a:t>,'oboe');</a:t>
            </a:r>
          </a:p>
          <a:p>
            <a:pPr hangingPunct="1"/>
            <a:r>
              <a:rPr lang="en-US" altLang="ko-KR" sz="1000" dirty="0"/>
              <a:t>insert into instrument (id, name) values (SEQ_INSTRUMENT.</a:t>
            </a:r>
            <a:r>
              <a:rPr lang="en-US" altLang="ko-KR" sz="1000" dirty="0" err="1"/>
              <a:t>nextval</a:t>
            </a:r>
            <a:r>
              <a:rPr lang="en-US" altLang="ko-KR" sz="1000" dirty="0"/>
              <a:t>,'clarinet');</a:t>
            </a:r>
          </a:p>
          <a:p>
            <a:pPr hangingPunct="1"/>
            <a:r>
              <a:rPr lang="en-US" altLang="ko-KR" sz="1000" dirty="0"/>
              <a:t>insert into instrument (id, name) values (SEQ_INSTRUMENT.</a:t>
            </a:r>
            <a:r>
              <a:rPr lang="en-US" altLang="ko-KR" sz="1000" dirty="0" err="1"/>
              <a:t>nextval</a:t>
            </a:r>
            <a:r>
              <a:rPr lang="en-US" altLang="ko-KR" sz="1000" dirty="0"/>
              <a:t>,'bassoon');</a:t>
            </a:r>
          </a:p>
          <a:p>
            <a:pPr hangingPunct="1"/>
            <a:r>
              <a:rPr lang="en-US" altLang="ko-KR" sz="1000" dirty="0"/>
              <a:t>insert into instrument (id, name) values (SEQ_INSTRUMENT.</a:t>
            </a:r>
            <a:r>
              <a:rPr lang="en-US" altLang="ko-KR" sz="1000" dirty="0" err="1"/>
              <a:t>nextval</a:t>
            </a:r>
            <a:r>
              <a:rPr lang="en-US" altLang="ko-KR" sz="1000" dirty="0"/>
              <a:t>,'saxophone');</a:t>
            </a:r>
          </a:p>
          <a:p>
            <a:pPr hangingPunct="1"/>
            <a:r>
              <a:rPr lang="en-US" altLang="ko-KR" sz="1000" dirty="0"/>
              <a:t>insert into instrument (id, name) values (SEQ_INSTRUMENT.</a:t>
            </a:r>
            <a:r>
              <a:rPr lang="en-US" altLang="ko-KR" sz="1000" dirty="0" err="1"/>
              <a:t>nextval</a:t>
            </a:r>
            <a:r>
              <a:rPr lang="en-US" altLang="ko-KR" sz="1000" dirty="0"/>
              <a:t>,'horn');</a:t>
            </a:r>
          </a:p>
          <a:p>
            <a:pPr hangingPunct="1"/>
            <a:r>
              <a:rPr lang="en-US" altLang="ko-KR" sz="1000" dirty="0"/>
              <a:t>insert into instrument (id, name) values (SEQ_INSTRUMENT.</a:t>
            </a:r>
            <a:r>
              <a:rPr lang="en-US" altLang="ko-KR" sz="1000" dirty="0" err="1"/>
              <a:t>nextval</a:t>
            </a:r>
            <a:r>
              <a:rPr lang="en-US" altLang="ko-KR" sz="1000" dirty="0"/>
              <a:t>,'trumpet');</a:t>
            </a:r>
          </a:p>
          <a:p>
            <a:pPr hangingPunct="1"/>
            <a:r>
              <a:rPr lang="en-US" altLang="ko-KR" sz="1000" dirty="0"/>
              <a:t>insert into instrument (id, name) values (SEQ_INSTRUMENT.</a:t>
            </a:r>
            <a:r>
              <a:rPr lang="en-US" altLang="ko-KR" sz="1000" dirty="0" err="1"/>
              <a:t>nextval</a:t>
            </a:r>
            <a:r>
              <a:rPr lang="en-US" altLang="ko-KR" sz="1000" dirty="0"/>
              <a:t>,'trombone');</a:t>
            </a:r>
          </a:p>
          <a:p>
            <a:pPr hangingPunct="1"/>
            <a:r>
              <a:rPr lang="en-US" altLang="ko-KR" sz="1000" dirty="0"/>
              <a:t>insert into instrument (id, name) values (SEQ_INSTRUMENT.</a:t>
            </a:r>
            <a:r>
              <a:rPr lang="en-US" altLang="ko-KR" sz="1000" dirty="0" err="1"/>
              <a:t>nextval</a:t>
            </a:r>
            <a:r>
              <a:rPr lang="en-US" altLang="ko-KR" sz="1000" dirty="0"/>
              <a:t>,'drum');</a:t>
            </a:r>
          </a:p>
          <a:p>
            <a:pPr hangingPunct="1"/>
            <a:r>
              <a:rPr lang="en-US" altLang="ko-KR" sz="1000" dirty="0"/>
              <a:t>insert into instrument (id, name) values (SEQ_INSTRUMENT.</a:t>
            </a:r>
            <a:r>
              <a:rPr lang="en-US" altLang="ko-KR" sz="1000" dirty="0" err="1"/>
              <a:t>nextval</a:t>
            </a:r>
            <a:r>
              <a:rPr lang="en-US" altLang="ko-KR" sz="1000" dirty="0"/>
              <a:t>,'piano');</a:t>
            </a:r>
          </a:p>
          <a:p>
            <a:pPr hangingPunct="1"/>
            <a:r>
              <a:rPr lang="en-US" altLang="ko-KR" sz="1000" dirty="0"/>
              <a:t>insert into instrument (id, name) values (SEQ_INSTRUMENT.</a:t>
            </a:r>
            <a:r>
              <a:rPr lang="en-US" altLang="ko-KR" sz="1000" dirty="0" err="1"/>
              <a:t>nextval</a:t>
            </a:r>
            <a:r>
              <a:rPr lang="en-US" altLang="ko-KR" sz="1000" dirty="0"/>
              <a:t>,'organ');</a:t>
            </a:r>
          </a:p>
          <a:p>
            <a:pPr hangingPunct="1"/>
            <a:r>
              <a:rPr lang="en-US" altLang="ko-KR" sz="1000" dirty="0"/>
              <a:t>insert into instrument (id, name) values (SEQ_INSTRUMENT.</a:t>
            </a:r>
            <a:r>
              <a:rPr lang="en-US" altLang="ko-KR" sz="1000" dirty="0" err="1"/>
              <a:t>nextval</a:t>
            </a:r>
            <a:r>
              <a:rPr lang="en-US" altLang="ko-KR" sz="1000" dirty="0"/>
              <a:t>,'keyboard');</a:t>
            </a:r>
          </a:p>
          <a:p>
            <a:pPr hangingPunct="1"/>
            <a:endParaRPr lang="en-US" altLang="ko-KR" sz="1000" dirty="0"/>
          </a:p>
          <a:p>
            <a:pPr hangingPunct="1"/>
            <a:endParaRPr lang="en-US" altLang="ko-KR" sz="1000" dirty="0"/>
          </a:p>
          <a:p>
            <a:pPr hangingPunct="1"/>
            <a:r>
              <a:rPr lang="en-US" altLang="ko-KR" sz="1000" dirty="0"/>
              <a:t>insert into tag (id, content) values (</a:t>
            </a:r>
            <a:r>
              <a:rPr lang="en-US" altLang="ko-KR" sz="1000" dirty="0" err="1"/>
              <a:t>SEQ_TAG.nextval</a:t>
            </a:r>
            <a:r>
              <a:rPr lang="en-US" altLang="ko-KR" sz="1000" dirty="0"/>
              <a:t>, 'rock');</a:t>
            </a:r>
          </a:p>
          <a:p>
            <a:pPr hangingPunct="1"/>
            <a:r>
              <a:rPr lang="en-US" altLang="ko-KR" sz="1000" dirty="0"/>
              <a:t>insert into tag (id, content) values (</a:t>
            </a:r>
            <a:r>
              <a:rPr lang="en-US" altLang="ko-KR" sz="1000" dirty="0" err="1"/>
              <a:t>SEQ_TAG.nextval</a:t>
            </a:r>
            <a:r>
              <a:rPr lang="en-US" altLang="ko-KR" sz="1000" dirty="0"/>
              <a:t>, 'folk');</a:t>
            </a:r>
          </a:p>
          <a:p>
            <a:pPr hangingPunct="1"/>
            <a:r>
              <a:rPr lang="en-US" altLang="ko-KR" sz="1000" dirty="0"/>
              <a:t>insert into tag (id, content) values (</a:t>
            </a:r>
            <a:r>
              <a:rPr lang="en-US" altLang="ko-KR" sz="1000" dirty="0" err="1"/>
              <a:t>SEQ_TAG.nextval</a:t>
            </a:r>
            <a:r>
              <a:rPr lang="en-US" altLang="ko-KR" sz="1000" dirty="0"/>
              <a:t>, '</a:t>
            </a:r>
            <a:r>
              <a:rPr lang="en-US" altLang="ko-KR" sz="1000" dirty="0" err="1"/>
              <a:t>rnb</a:t>
            </a:r>
            <a:r>
              <a:rPr lang="en-US" altLang="ko-KR" sz="1000" dirty="0"/>
              <a:t>');</a:t>
            </a:r>
          </a:p>
          <a:p>
            <a:pPr hangingPunct="1"/>
            <a:r>
              <a:rPr lang="en-US" altLang="ko-KR" sz="1000" dirty="0"/>
              <a:t>insert into tag (id, content) values (</a:t>
            </a:r>
            <a:r>
              <a:rPr lang="en-US" altLang="ko-KR" sz="1000" dirty="0" err="1"/>
              <a:t>SEQ_TAG.nextval</a:t>
            </a:r>
            <a:r>
              <a:rPr lang="en-US" altLang="ko-KR" sz="1000" dirty="0"/>
              <a:t>, '</a:t>
            </a:r>
            <a:r>
              <a:rPr lang="en-US" altLang="ko-KR" sz="1000" dirty="0" err="1"/>
              <a:t>hiphop</a:t>
            </a:r>
            <a:r>
              <a:rPr lang="en-US" altLang="ko-KR" sz="1000" dirty="0"/>
              <a:t>');</a:t>
            </a:r>
          </a:p>
          <a:p>
            <a:pPr hangingPunct="1"/>
            <a:r>
              <a:rPr lang="en-US" altLang="ko-KR" sz="1000" dirty="0"/>
              <a:t>insert into tag (id, content) values (</a:t>
            </a:r>
            <a:r>
              <a:rPr lang="en-US" altLang="ko-KR" sz="1000" dirty="0" err="1"/>
              <a:t>SEQ_TAG.nextval</a:t>
            </a:r>
            <a:r>
              <a:rPr lang="en-US" altLang="ko-KR" sz="1000" dirty="0"/>
              <a:t>, 'jazz');</a:t>
            </a:r>
          </a:p>
          <a:p>
            <a:pPr hangingPunct="1"/>
            <a:r>
              <a:rPr lang="en-US" altLang="ko-KR" sz="1000" dirty="0"/>
              <a:t>insert into tag (id, content) values (</a:t>
            </a:r>
            <a:r>
              <a:rPr lang="en-US" altLang="ko-KR" sz="1000" dirty="0" err="1"/>
              <a:t>SEQ_TAG.nextval</a:t>
            </a:r>
            <a:r>
              <a:rPr lang="en-US" altLang="ko-KR" sz="1000" dirty="0"/>
              <a:t>, 'dance');</a:t>
            </a:r>
          </a:p>
          <a:p>
            <a:pPr hangingPunct="1"/>
            <a:r>
              <a:rPr lang="en-US" altLang="ko-KR" sz="1000" dirty="0"/>
              <a:t>insert into tag (id, content) values (</a:t>
            </a:r>
            <a:r>
              <a:rPr lang="en-US" altLang="ko-KR" sz="1000" dirty="0" err="1"/>
              <a:t>SEQ_TAG.nextval</a:t>
            </a:r>
            <a:r>
              <a:rPr lang="en-US" altLang="ko-KR" sz="1000" dirty="0"/>
              <a:t>, 'indie');</a:t>
            </a:r>
          </a:p>
          <a:p>
            <a:pPr hangingPunct="1"/>
            <a:r>
              <a:rPr lang="en-US" altLang="ko-KR" sz="1000" dirty="0"/>
              <a:t>insert into tag (id, content) values (</a:t>
            </a:r>
            <a:r>
              <a:rPr lang="en-US" altLang="ko-KR" sz="1000" dirty="0" err="1"/>
              <a:t>SEQ_TAG.nextval</a:t>
            </a:r>
            <a:r>
              <a:rPr lang="en-US" altLang="ko-KR" sz="1000" dirty="0"/>
              <a:t>, 'rap');</a:t>
            </a:r>
          </a:p>
          <a:p>
            <a:pPr hangingPunct="1"/>
            <a:r>
              <a:rPr lang="en-US" altLang="ko-KR" sz="1000" dirty="0"/>
              <a:t>insert into tag (id, content) values (</a:t>
            </a:r>
            <a:r>
              <a:rPr lang="en-US" altLang="ko-KR" sz="1000" dirty="0" err="1"/>
              <a:t>SEQ_TAG.nextval</a:t>
            </a:r>
            <a:r>
              <a:rPr lang="en-US" altLang="ko-KR" sz="1000" dirty="0"/>
              <a:t>, 'ballads');</a:t>
            </a:r>
          </a:p>
          <a:p>
            <a:pPr hangingPunct="1"/>
            <a:r>
              <a:rPr lang="en-US" altLang="ko-KR" sz="1000" dirty="0"/>
              <a:t>insert into tag (id, content) values (</a:t>
            </a:r>
            <a:r>
              <a:rPr lang="en-US" altLang="ko-KR" sz="1000" dirty="0" err="1"/>
              <a:t>SEQ_TAG.nextval</a:t>
            </a:r>
            <a:r>
              <a:rPr lang="en-US" altLang="ko-KR" sz="1000" dirty="0"/>
              <a:t>, 'techno');</a:t>
            </a:r>
          </a:p>
          <a:p>
            <a:pPr hangingPunct="1"/>
            <a:r>
              <a:rPr lang="en-US" altLang="ko-KR" sz="1000" dirty="0"/>
              <a:t>insert into tag (id, content) values (</a:t>
            </a:r>
            <a:r>
              <a:rPr lang="en-US" altLang="ko-KR" sz="1000" dirty="0" err="1"/>
              <a:t>SEQ_TAG.nextval</a:t>
            </a:r>
            <a:r>
              <a:rPr lang="en-US" altLang="ko-KR" sz="1000" dirty="0"/>
              <a:t>, '</a:t>
            </a:r>
            <a:r>
              <a:rPr lang="en-US" altLang="ko-KR" sz="1000" dirty="0" err="1"/>
              <a:t>newage</a:t>
            </a:r>
            <a:r>
              <a:rPr lang="en-US" altLang="ko-KR" sz="1000" dirty="0"/>
              <a:t>');</a:t>
            </a:r>
          </a:p>
          <a:p>
            <a:pPr hangingPunct="1"/>
            <a:endParaRPr lang="en-US" altLang="ko-KR" sz="1000" dirty="0"/>
          </a:p>
          <a:p>
            <a:pPr hangingPunct="1"/>
            <a:endParaRPr lang="en-US" altLang="ko-KR" sz="1000" dirty="0"/>
          </a:p>
          <a:p>
            <a:pPr hangingPunct="1"/>
            <a:r>
              <a:rPr lang="en-US" altLang="ko-KR" sz="1000" dirty="0"/>
              <a:t>commit;</a:t>
            </a:r>
          </a:p>
        </p:txBody>
      </p:sp>
      <p:sp>
        <p:nvSpPr>
          <p:cNvPr id="4" name="제목 4">
            <a:extLst>
              <a:ext uri="{FF2B5EF4-FFF2-40B4-BE49-F238E27FC236}">
                <a16:creationId xmlns:a16="http://schemas.microsoft.com/office/drawing/2014/main" id="{5AC2A2D6-C3C8-4555-A374-2C8D7BA51DD1}"/>
              </a:ext>
            </a:extLst>
          </p:cNvPr>
          <p:cNvSpPr txBox="1">
            <a:spLocks/>
          </p:cNvSpPr>
          <p:nvPr/>
        </p:nvSpPr>
        <p:spPr>
          <a:xfrm>
            <a:off x="2867025" y="581025"/>
            <a:ext cx="6477000" cy="80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Autofit/>
          </a:bodyPr>
          <a:lstStyle>
            <a:lvl1pPr marL="0" marR="0" indent="0" algn="ctr"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mj-lt"/>
                <a:ea typeface="+mj-ea"/>
                <a:cs typeface="+mj-cs"/>
                <a:sym typeface="맑은 고딕"/>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맑은 고딕"/>
              </a:defRPr>
            </a:lvl9pPr>
          </a:lstStyle>
          <a:p>
            <a:pPr hangingPunct="1"/>
            <a:r>
              <a:rPr lang="ko-KR" altLang="en-US" sz="4000" dirty="0"/>
              <a:t>데이터 베이스</a:t>
            </a:r>
          </a:p>
        </p:txBody>
      </p:sp>
    </p:spTree>
    <p:extLst>
      <p:ext uri="{BB962C8B-B14F-4D97-AF65-F5344CB8AC3E}">
        <p14:creationId xmlns:p14="http://schemas.microsoft.com/office/powerpoint/2010/main" val="1120522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26FB1BE-93AC-4FEE-9DCB-A64B090A2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07"/>
            <a:ext cx="12192001" cy="6912007"/>
          </a:xfrm>
          <a:prstGeom prst="rect">
            <a:avLst/>
          </a:prstGeom>
        </p:spPr>
      </p:pic>
    </p:spTree>
    <p:extLst>
      <p:ext uri="{BB962C8B-B14F-4D97-AF65-F5344CB8AC3E}">
        <p14:creationId xmlns:p14="http://schemas.microsoft.com/office/powerpoint/2010/main" val="195746934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1FEF2E-F696-4FA3-B870-110A53CE5C66}"/>
              </a:ext>
            </a:extLst>
          </p:cNvPr>
          <p:cNvSpPr>
            <a:spLocks noGrp="1"/>
          </p:cNvSpPr>
          <p:nvPr>
            <p:ph type="title"/>
          </p:nvPr>
        </p:nvSpPr>
        <p:spPr/>
        <p:txBody>
          <a:bodyPr>
            <a:normAutofit/>
          </a:bodyPr>
          <a:lstStyle/>
          <a:p>
            <a:r>
              <a:rPr lang="en-US" altLang="ko-KR" dirty="0"/>
              <a:t>Recommendations Item-to-Item Collaborative Filtering ( </a:t>
            </a:r>
            <a:r>
              <a:rPr lang="en-US" altLang="ko-KR" dirty="0">
                <a:hlinkClick r:id="rId2"/>
              </a:rPr>
              <a:t>Amazon.com</a:t>
            </a:r>
            <a:r>
              <a:rPr lang="en-US" altLang="ko-KR" dirty="0"/>
              <a:t> )</a:t>
            </a:r>
            <a:endParaRPr lang="ko-KR" altLang="en-US" dirty="0"/>
          </a:p>
        </p:txBody>
      </p:sp>
      <p:sp>
        <p:nvSpPr>
          <p:cNvPr id="3" name="텍스트 개체 틀 2">
            <a:extLst>
              <a:ext uri="{FF2B5EF4-FFF2-40B4-BE49-F238E27FC236}">
                <a16:creationId xmlns:a16="http://schemas.microsoft.com/office/drawing/2014/main" id="{E97AE6B5-D821-49A4-BC40-51E01CD9B237}"/>
              </a:ext>
            </a:extLst>
          </p:cNvPr>
          <p:cNvSpPr>
            <a:spLocks noGrp="1"/>
          </p:cNvSpPr>
          <p:nvPr>
            <p:ph type="body" idx="1"/>
          </p:nvPr>
        </p:nvSpPr>
        <p:spPr/>
        <p:txBody>
          <a:bodyPr/>
          <a:lstStyle/>
          <a:p>
            <a:r>
              <a:rPr lang="ko-KR" altLang="en-US" dirty="0"/>
              <a:t>비슷한 사용자를 </a:t>
            </a:r>
            <a:r>
              <a:rPr lang="ko-KR" altLang="en-US" dirty="0" err="1"/>
              <a:t>매칭하는것</a:t>
            </a:r>
            <a:r>
              <a:rPr lang="ko-KR" altLang="en-US" dirty="0"/>
              <a:t> 대신 </a:t>
            </a:r>
            <a:r>
              <a:rPr lang="en-US" altLang="ko-KR" dirty="0"/>
              <a:t>Item-to-Item CF</a:t>
            </a:r>
            <a:r>
              <a:rPr lang="ko-KR" altLang="en-US" dirty="0"/>
              <a:t>는 사용자의 구매하거나 평가한 아이템들의 유사성을 찾고 비슷한 아이템을 추천 리스트로 생성</a:t>
            </a:r>
            <a:endParaRPr lang="en-US" altLang="ko-KR" dirty="0"/>
          </a:p>
          <a:p>
            <a:endParaRPr lang="en-US" altLang="ko-KR" dirty="0"/>
          </a:p>
          <a:p>
            <a:pPr marL="0" indent="0">
              <a:buNone/>
            </a:pPr>
            <a:r>
              <a:rPr lang="en-US" altLang="ko-KR" dirty="0"/>
              <a:t>For each item in product catalog, I1</a:t>
            </a:r>
          </a:p>
          <a:p>
            <a:pPr marL="0" indent="0">
              <a:buNone/>
            </a:pPr>
            <a:r>
              <a:rPr lang="en-US" altLang="ko-KR" dirty="0"/>
              <a:t>  For each customer C who purchased I1</a:t>
            </a:r>
          </a:p>
          <a:p>
            <a:pPr marL="0" indent="0">
              <a:buNone/>
            </a:pPr>
            <a:r>
              <a:rPr lang="en-US" altLang="ko-KR" dirty="0"/>
              <a:t>    For each item I2 purchased by customer C</a:t>
            </a:r>
          </a:p>
          <a:p>
            <a:pPr marL="0" indent="0">
              <a:buNone/>
            </a:pPr>
            <a:r>
              <a:rPr lang="en-US" altLang="ko-KR" dirty="0"/>
              <a:t>      Record that a customer purchased I1 and I2</a:t>
            </a:r>
          </a:p>
          <a:p>
            <a:pPr marL="0" indent="0">
              <a:buNone/>
            </a:pPr>
            <a:r>
              <a:rPr lang="en-US" altLang="ko-KR" dirty="0"/>
              <a:t>    For each item I2 Compute the similarity between I1 and I2</a:t>
            </a:r>
            <a:endParaRPr lang="ko-KR" altLang="en-US" dirty="0"/>
          </a:p>
        </p:txBody>
      </p:sp>
    </p:spTree>
    <p:extLst>
      <p:ext uri="{BB962C8B-B14F-4D97-AF65-F5344CB8AC3E}">
        <p14:creationId xmlns:p14="http://schemas.microsoft.com/office/powerpoint/2010/main" val="426797394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내용 개체 틀 2"/>
          <p:cNvSpPr txBox="1">
            <a:spLocks noGrp="1"/>
          </p:cNvSpPr>
          <p:nvPr>
            <p:ph type="body" sz="half" idx="1"/>
          </p:nvPr>
        </p:nvSpPr>
        <p:spPr>
          <a:xfrm>
            <a:off x="648930" y="904874"/>
            <a:ext cx="5380397" cy="5318947"/>
          </a:xfrm>
          <a:prstGeom prst="rect">
            <a:avLst/>
          </a:prstGeom>
        </p:spPr>
        <p:txBody>
          <a:bodyPr/>
          <a:lstStyle/>
          <a:p>
            <a:pPr marL="0" indent="0">
              <a:buSzTx/>
              <a:buNone/>
              <a:defRPr sz="3600"/>
            </a:pPr>
            <a:r>
              <a:rPr dirty="0"/>
              <a:t>Initial architecture</a:t>
            </a:r>
          </a:p>
          <a:p>
            <a:pPr marL="0" indent="0">
              <a:buSzTx/>
              <a:buNone/>
              <a:defRPr sz="1800"/>
            </a:pPr>
            <a:endParaRPr dirty="0"/>
          </a:p>
          <a:p>
            <a:pPr marL="0" indent="0">
              <a:buSzTx/>
              <a:buNone/>
              <a:defRPr sz="1800"/>
            </a:pPr>
            <a:r>
              <a:rPr dirty="0"/>
              <a:t>Member </a:t>
            </a:r>
            <a:r>
              <a:rPr dirty="0" err="1"/>
              <a:t>management는</a:t>
            </a:r>
            <a:r>
              <a:rPr dirty="0"/>
              <a:t> </a:t>
            </a:r>
            <a:r>
              <a:rPr dirty="0" err="1"/>
              <a:t>회원정보를</a:t>
            </a:r>
            <a:r>
              <a:rPr dirty="0"/>
              <a:t> </a:t>
            </a:r>
            <a:r>
              <a:rPr dirty="0" err="1"/>
              <a:t>관리하고</a:t>
            </a:r>
            <a:r>
              <a:rPr dirty="0"/>
              <a:t> </a:t>
            </a:r>
            <a:r>
              <a:rPr dirty="0" err="1"/>
              <a:t>현재</a:t>
            </a:r>
            <a:r>
              <a:rPr dirty="0"/>
              <a:t> </a:t>
            </a:r>
            <a:r>
              <a:rPr dirty="0" err="1"/>
              <a:t>접속한</a:t>
            </a:r>
            <a:r>
              <a:rPr dirty="0"/>
              <a:t> </a:t>
            </a:r>
            <a:r>
              <a:rPr dirty="0" err="1"/>
              <a:t>user가</a:t>
            </a:r>
            <a:r>
              <a:rPr dirty="0"/>
              <a:t> </a:t>
            </a:r>
            <a:r>
              <a:rPr dirty="0" err="1"/>
              <a:t>누군지에</a:t>
            </a:r>
            <a:r>
              <a:rPr dirty="0"/>
              <a:t> </a:t>
            </a:r>
            <a:r>
              <a:rPr dirty="0" err="1"/>
              <a:t>대한</a:t>
            </a:r>
            <a:r>
              <a:rPr dirty="0"/>
              <a:t> </a:t>
            </a:r>
            <a:r>
              <a:rPr dirty="0" err="1"/>
              <a:t>정보를</a:t>
            </a:r>
            <a:r>
              <a:rPr dirty="0"/>
              <a:t> </a:t>
            </a:r>
            <a:r>
              <a:rPr dirty="0" err="1"/>
              <a:t>가지고</a:t>
            </a:r>
            <a:r>
              <a:rPr dirty="0"/>
              <a:t> </a:t>
            </a:r>
            <a:r>
              <a:rPr dirty="0" err="1"/>
              <a:t>있다</a:t>
            </a:r>
            <a:r>
              <a:rPr dirty="0"/>
              <a:t>.</a:t>
            </a:r>
          </a:p>
          <a:p>
            <a:pPr marL="0" indent="0">
              <a:buSzTx/>
              <a:buNone/>
              <a:defRPr sz="1800"/>
            </a:pPr>
            <a:endParaRPr dirty="0"/>
          </a:p>
          <a:p>
            <a:pPr marL="0" indent="0">
              <a:buSzTx/>
              <a:buNone/>
              <a:defRPr sz="1800"/>
            </a:pPr>
            <a:r>
              <a:rPr dirty="0"/>
              <a:t>Announcement </a:t>
            </a:r>
            <a:r>
              <a:rPr dirty="0" err="1"/>
              <a:t>management에서는</a:t>
            </a:r>
            <a:r>
              <a:rPr dirty="0"/>
              <a:t> member </a:t>
            </a:r>
            <a:r>
              <a:rPr dirty="0" err="1"/>
              <a:t>management에서</a:t>
            </a:r>
            <a:r>
              <a:rPr dirty="0"/>
              <a:t> </a:t>
            </a:r>
            <a:r>
              <a:rPr dirty="0" err="1"/>
              <a:t>현재</a:t>
            </a:r>
            <a:r>
              <a:rPr dirty="0"/>
              <a:t> </a:t>
            </a:r>
            <a:r>
              <a:rPr dirty="0" err="1"/>
              <a:t>접속중인</a:t>
            </a:r>
            <a:r>
              <a:rPr dirty="0"/>
              <a:t> </a:t>
            </a:r>
            <a:r>
              <a:rPr dirty="0" err="1"/>
              <a:t>user에</a:t>
            </a:r>
            <a:r>
              <a:rPr dirty="0"/>
              <a:t> </a:t>
            </a:r>
            <a:r>
              <a:rPr dirty="0" err="1"/>
              <a:t>대한</a:t>
            </a:r>
            <a:r>
              <a:rPr dirty="0"/>
              <a:t> </a:t>
            </a:r>
            <a:r>
              <a:rPr dirty="0" err="1"/>
              <a:t>정보와</a:t>
            </a:r>
            <a:r>
              <a:rPr dirty="0"/>
              <a:t> </a:t>
            </a:r>
            <a:r>
              <a:rPr dirty="0" err="1"/>
              <a:t>필요에</a:t>
            </a:r>
            <a:r>
              <a:rPr dirty="0"/>
              <a:t> </a:t>
            </a:r>
            <a:r>
              <a:rPr dirty="0" err="1"/>
              <a:t>따라</a:t>
            </a:r>
            <a:r>
              <a:rPr dirty="0"/>
              <a:t> </a:t>
            </a:r>
            <a:r>
              <a:rPr dirty="0" err="1"/>
              <a:t>다른</a:t>
            </a:r>
            <a:r>
              <a:rPr dirty="0"/>
              <a:t> </a:t>
            </a:r>
            <a:r>
              <a:rPr dirty="0" err="1"/>
              <a:t>회원들의</a:t>
            </a:r>
            <a:r>
              <a:rPr dirty="0"/>
              <a:t> </a:t>
            </a:r>
            <a:r>
              <a:rPr dirty="0" err="1"/>
              <a:t>정보를</a:t>
            </a:r>
            <a:r>
              <a:rPr dirty="0"/>
              <a:t> </a:t>
            </a:r>
            <a:r>
              <a:rPr dirty="0" err="1"/>
              <a:t>받아와</a:t>
            </a:r>
            <a:r>
              <a:rPr dirty="0"/>
              <a:t> 그 </a:t>
            </a:r>
            <a:r>
              <a:rPr dirty="0" err="1"/>
              <a:t>user에</a:t>
            </a:r>
            <a:r>
              <a:rPr dirty="0"/>
              <a:t> </a:t>
            </a:r>
            <a:r>
              <a:rPr dirty="0" err="1"/>
              <a:t>맞게</a:t>
            </a:r>
            <a:r>
              <a:rPr dirty="0"/>
              <a:t> </a:t>
            </a:r>
            <a:r>
              <a:rPr dirty="0" err="1"/>
              <a:t>모집공고를</a:t>
            </a:r>
            <a:r>
              <a:rPr dirty="0"/>
              <a:t> </a:t>
            </a:r>
            <a:r>
              <a:rPr dirty="0" err="1"/>
              <a:t>관리해준다</a:t>
            </a:r>
            <a:r>
              <a:rPr dirty="0"/>
              <a:t>.</a:t>
            </a:r>
          </a:p>
          <a:p>
            <a:pPr marL="0" indent="0">
              <a:buSzTx/>
              <a:buNone/>
              <a:defRPr sz="1800"/>
            </a:pPr>
            <a:endParaRPr dirty="0"/>
          </a:p>
          <a:p>
            <a:pPr marL="0" indent="0">
              <a:buSzTx/>
              <a:buNone/>
              <a:defRPr sz="1800"/>
            </a:pPr>
            <a:r>
              <a:rPr dirty="0"/>
              <a:t>Recommend </a:t>
            </a:r>
            <a:r>
              <a:rPr dirty="0" err="1"/>
              <a:t>managemen에서는</a:t>
            </a:r>
            <a:r>
              <a:rPr dirty="0"/>
              <a:t> member </a:t>
            </a:r>
            <a:r>
              <a:rPr dirty="0" err="1"/>
              <a:t>managemen에서</a:t>
            </a:r>
            <a:r>
              <a:rPr dirty="0"/>
              <a:t> </a:t>
            </a:r>
            <a:r>
              <a:rPr dirty="0" err="1"/>
              <a:t>접속중인</a:t>
            </a:r>
            <a:r>
              <a:rPr dirty="0"/>
              <a:t> </a:t>
            </a:r>
            <a:r>
              <a:rPr dirty="0" err="1"/>
              <a:t>user정보와</a:t>
            </a:r>
            <a:r>
              <a:rPr dirty="0"/>
              <a:t>  </a:t>
            </a:r>
            <a:r>
              <a:rPr dirty="0" err="1"/>
              <a:t>다른</a:t>
            </a:r>
            <a:r>
              <a:rPr dirty="0"/>
              <a:t> </a:t>
            </a:r>
            <a:r>
              <a:rPr dirty="0" err="1"/>
              <a:t>회원들의</a:t>
            </a:r>
            <a:r>
              <a:rPr dirty="0"/>
              <a:t> </a:t>
            </a:r>
            <a:r>
              <a:rPr dirty="0" err="1"/>
              <a:t>정보를</a:t>
            </a:r>
            <a:r>
              <a:rPr dirty="0"/>
              <a:t> </a:t>
            </a:r>
            <a:r>
              <a:rPr dirty="0" err="1"/>
              <a:t>받아오고</a:t>
            </a:r>
            <a:r>
              <a:rPr dirty="0"/>
              <a:t> announcement </a:t>
            </a:r>
            <a:r>
              <a:rPr dirty="0" err="1"/>
              <a:t>management에서</a:t>
            </a:r>
            <a:r>
              <a:rPr dirty="0"/>
              <a:t> </a:t>
            </a:r>
            <a:r>
              <a:rPr dirty="0" err="1"/>
              <a:t>모집공고들의</a:t>
            </a:r>
            <a:r>
              <a:rPr dirty="0"/>
              <a:t> </a:t>
            </a:r>
            <a:r>
              <a:rPr dirty="0" err="1"/>
              <a:t>정보들을</a:t>
            </a:r>
            <a:r>
              <a:rPr dirty="0"/>
              <a:t> </a:t>
            </a:r>
            <a:r>
              <a:rPr dirty="0" err="1"/>
              <a:t>받아와</a:t>
            </a:r>
            <a:r>
              <a:rPr dirty="0"/>
              <a:t> </a:t>
            </a:r>
            <a:r>
              <a:rPr dirty="0" err="1"/>
              <a:t>사용자에게</a:t>
            </a:r>
            <a:r>
              <a:rPr dirty="0"/>
              <a:t> </a:t>
            </a:r>
            <a:r>
              <a:rPr dirty="0" err="1"/>
              <a:t>알맞은</a:t>
            </a:r>
            <a:r>
              <a:rPr dirty="0"/>
              <a:t> </a:t>
            </a:r>
            <a:r>
              <a:rPr dirty="0" err="1"/>
              <a:t>추천을</a:t>
            </a:r>
            <a:r>
              <a:rPr dirty="0"/>
              <a:t> </a:t>
            </a:r>
            <a:r>
              <a:rPr dirty="0" err="1"/>
              <a:t>할수</a:t>
            </a:r>
            <a:r>
              <a:rPr dirty="0"/>
              <a:t> </a:t>
            </a:r>
            <a:r>
              <a:rPr dirty="0" err="1"/>
              <a:t>있도록</a:t>
            </a:r>
            <a:r>
              <a:rPr dirty="0"/>
              <a:t> </a:t>
            </a:r>
            <a:r>
              <a:rPr dirty="0" err="1"/>
              <a:t>관리해준다</a:t>
            </a:r>
            <a:r>
              <a:rPr dirty="0"/>
              <a:t>.</a:t>
            </a:r>
          </a:p>
        </p:txBody>
      </p:sp>
      <p:pic>
        <p:nvPicPr>
          <p:cNvPr id="3" name="그림 2">
            <a:extLst>
              <a:ext uri="{FF2B5EF4-FFF2-40B4-BE49-F238E27FC236}">
                <a16:creationId xmlns:a16="http://schemas.microsoft.com/office/drawing/2014/main" id="{30A229DB-3111-4A12-B7B1-730CCACA9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327" y="96159"/>
            <a:ext cx="6162673" cy="685800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6" name="그림 5">
            <a:extLst>
              <a:ext uri="{FF2B5EF4-FFF2-40B4-BE49-F238E27FC236}">
                <a16:creationId xmlns:a16="http://schemas.microsoft.com/office/drawing/2014/main" id="{188547C1-1060-4FA1-9183-F8E93FDA56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5336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B498B550-7A52-4C53-AB6B-F34651C400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2170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6" name="그림 5">
            <a:extLst>
              <a:ext uri="{FF2B5EF4-FFF2-40B4-BE49-F238E27FC236}">
                <a16:creationId xmlns:a16="http://schemas.microsoft.com/office/drawing/2014/main" id="{8407E2CC-D823-4C69-BB7C-FD857EA2CD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0950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1BF9DA5B-74E1-4D27-9AAE-3BDBF61DEE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9400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9055BDD7-EA0C-4973-9E85-84A41F66F2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4678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6ECADB4B-3C3A-4033-9CE8-90793C12D1D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5467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7A7D5C00-56A2-43BB-8427-2252E90F79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2199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13DFF598-167A-466A-8BF6-1BF8612732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071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D6AE4E93-CEAE-48B5-9A22-420E08707E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7155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5E015885-7E95-49F1-9E97-7C29EB4B2D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518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제목 1"/>
          <p:cNvSpPr txBox="1">
            <a:spLocks noGrp="1"/>
          </p:cNvSpPr>
          <p:nvPr>
            <p:ph type="title"/>
          </p:nvPr>
        </p:nvSpPr>
        <p:spPr>
          <a:xfrm>
            <a:off x="838200" y="365125"/>
            <a:ext cx="10515600" cy="1325563"/>
          </a:xfrm>
          <a:prstGeom prst="rect">
            <a:avLst/>
          </a:prstGeom>
        </p:spPr>
        <p:txBody>
          <a:bodyPr/>
          <a:lstStyle/>
          <a:p>
            <a:pPr defTabSz="868680">
              <a:defRPr sz="4100" b="1">
                <a:latin typeface="함초롬바탕"/>
                <a:ea typeface="함초롬바탕"/>
                <a:cs typeface="함초롬바탕"/>
                <a:sym typeface="함초롬바탕"/>
              </a:defRPr>
            </a:pPr>
            <a:r>
              <a:t>Requirement list</a:t>
            </a:r>
            <a:br/>
            <a:endParaRPr/>
          </a:p>
        </p:txBody>
      </p:sp>
      <p:graphicFrame>
        <p:nvGraphicFramePr>
          <p:cNvPr id="141" name="내용 개체 틀 7"/>
          <p:cNvGraphicFramePr/>
          <p:nvPr/>
        </p:nvGraphicFramePr>
        <p:xfrm>
          <a:off x="838199" y="1569403"/>
          <a:ext cx="10515601" cy="4804503"/>
        </p:xfrm>
        <a:graphic>
          <a:graphicData uri="http://schemas.openxmlformats.org/drawingml/2006/table">
            <a:tbl>
              <a:tblPr firstRow="1">
                <a:tableStyleId>{4C3C2611-4C71-4FC5-86AE-919BDF0F9419}</a:tableStyleId>
              </a:tblPr>
              <a:tblGrid>
                <a:gridCol w="648224">
                  <a:extLst>
                    <a:ext uri="{9D8B030D-6E8A-4147-A177-3AD203B41FA5}">
                      <a16:colId xmlns:a16="http://schemas.microsoft.com/office/drawing/2014/main" val="20000"/>
                    </a:ext>
                  </a:extLst>
                </a:gridCol>
                <a:gridCol w="6683586">
                  <a:extLst>
                    <a:ext uri="{9D8B030D-6E8A-4147-A177-3AD203B41FA5}">
                      <a16:colId xmlns:a16="http://schemas.microsoft.com/office/drawing/2014/main" val="20001"/>
                    </a:ext>
                  </a:extLst>
                </a:gridCol>
                <a:gridCol w="3183791">
                  <a:extLst>
                    <a:ext uri="{9D8B030D-6E8A-4147-A177-3AD203B41FA5}">
                      <a16:colId xmlns:a16="http://schemas.microsoft.com/office/drawing/2014/main" val="20002"/>
                    </a:ext>
                  </a:extLst>
                </a:gridCol>
              </a:tblGrid>
              <a:tr h="302762">
                <a:tc>
                  <a:txBody>
                    <a:bodyPr/>
                    <a:lstStyle/>
                    <a:p>
                      <a:pPr algn="ctr">
                        <a:lnSpc>
                          <a:spcPct val="160000"/>
                        </a:lnSpc>
                        <a:defRPr sz="1800" b="0">
                          <a:solidFill>
                            <a:srgbClr val="000000"/>
                          </a:solidFill>
                        </a:defRPr>
                      </a:pPr>
                      <a:r>
                        <a:rPr sz="1000" b="1"/>
                        <a:t>NO.</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b="0">
                          <a:solidFill>
                            <a:srgbClr val="000000"/>
                          </a:solidFill>
                        </a:defRPr>
                      </a:pPr>
                      <a:r>
                        <a:rPr sz="1000" b="1"/>
                        <a:t>requirement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b="0">
                          <a:solidFill>
                            <a:srgbClr val="000000"/>
                          </a:solidFill>
                        </a:defRPr>
                      </a:pPr>
                      <a:r>
                        <a:rPr sz="1000" b="1"/>
                        <a:t>use case</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0"/>
                  </a:ext>
                </a:extLst>
              </a:tr>
              <a:tr h="800828">
                <a:tc>
                  <a:txBody>
                    <a:bodyPr/>
                    <a:lstStyle/>
                    <a:p>
                      <a:pPr algn="ctr">
                        <a:lnSpc>
                          <a:spcPct val="160000"/>
                        </a:lnSpc>
                        <a:defRPr sz="1800"/>
                      </a:pPr>
                      <a:r>
                        <a:rPr sz="1000" b="1"/>
                        <a:t>1</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000" b="1"/>
                      </a:pPr>
                      <a:r>
                        <a:rPr dirty="0" err="1"/>
                        <a:t>비회원은</a:t>
                      </a:r>
                      <a:r>
                        <a:rPr dirty="0"/>
                        <a:t> </a:t>
                      </a:r>
                      <a:r>
                        <a:rPr dirty="0" err="1"/>
                        <a:t>프로그램을</a:t>
                      </a:r>
                      <a:r>
                        <a:rPr dirty="0"/>
                        <a:t> </a:t>
                      </a:r>
                      <a:r>
                        <a:rPr dirty="0" err="1"/>
                        <a:t>사용하기</a:t>
                      </a:r>
                      <a:r>
                        <a:rPr dirty="0"/>
                        <a:t> </a:t>
                      </a:r>
                      <a:r>
                        <a:rPr dirty="0" err="1"/>
                        <a:t>위해</a:t>
                      </a:r>
                      <a:r>
                        <a:rPr dirty="0"/>
                        <a:t> </a:t>
                      </a:r>
                      <a:r>
                        <a:rPr dirty="0" err="1"/>
                        <a:t>회원</a:t>
                      </a:r>
                      <a:r>
                        <a:rPr dirty="0"/>
                        <a:t> </a:t>
                      </a:r>
                      <a:r>
                        <a:rPr dirty="0" err="1"/>
                        <a:t>가입을</a:t>
                      </a:r>
                      <a:r>
                        <a:rPr dirty="0"/>
                        <a:t> </a:t>
                      </a:r>
                      <a:r>
                        <a:rPr dirty="0" err="1"/>
                        <a:t>해야</a:t>
                      </a:r>
                      <a:r>
                        <a:rPr dirty="0"/>
                        <a:t> </a:t>
                      </a:r>
                      <a:r>
                        <a:rPr dirty="0" err="1"/>
                        <a:t>한다</a:t>
                      </a:r>
                      <a:r>
                        <a:rPr dirty="0"/>
                        <a:t>. </a:t>
                      </a:r>
                      <a:r>
                        <a:rPr dirty="0" err="1"/>
                        <a:t>자신의</a:t>
                      </a:r>
                      <a:r>
                        <a:rPr dirty="0"/>
                        <a:t> ID, password 및 </a:t>
                      </a:r>
                      <a:r>
                        <a:rPr dirty="0" err="1"/>
                        <a:t>기본정보를</a:t>
                      </a:r>
                      <a:r>
                        <a:rPr dirty="0"/>
                        <a:t> </a:t>
                      </a:r>
                      <a:r>
                        <a:rPr dirty="0" err="1"/>
                        <a:t>입력해야</a:t>
                      </a:r>
                      <a:r>
                        <a:rPr dirty="0"/>
                        <a:t> </a:t>
                      </a:r>
                      <a:r>
                        <a:rPr dirty="0" err="1"/>
                        <a:t>한다</a:t>
                      </a:r>
                      <a:r>
                        <a:rPr dirty="0"/>
                        <a:t>. </a:t>
                      </a:r>
                    </a:p>
                    <a:p>
                      <a:pPr algn="just">
                        <a:lnSpc>
                          <a:spcPct val="160000"/>
                        </a:lnSpc>
                        <a:defRPr sz="1000" b="1"/>
                      </a:pPr>
                      <a:r>
                        <a:rPr dirty="0" err="1"/>
                        <a:t>기본정보는</a:t>
                      </a:r>
                      <a:r>
                        <a:rPr dirty="0"/>
                        <a:t> </a:t>
                      </a:r>
                      <a:r>
                        <a:rPr dirty="0" err="1"/>
                        <a:t>사용자</a:t>
                      </a:r>
                      <a:r>
                        <a:rPr dirty="0"/>
                        <a:t> </a:t>
                      </a:r>
                      <a:r>
                        <a:rPr dirty="0" err="1"/>
                        <a:t>유형</a:t>
                      </a:r>
                      <a:r>
                        <a:rPr dirty="0"/>
                        <a:t>(</a:t>
                      </a:r>
                      <a:r>
                        <a:rPr dirty="0" err="1"/>
                        <a:t>주최자</a:t>
                      </a:r>
                      <a:r>
                        <a:rPr dirty="0"/>
                        <a:t> </a:t>
                      </a:r>
                      <a:r>
                        <a:rPr dirty="0" err="1"/>
                        <a:t>또는</a:t>
                      </a:r>
                      <a:r>
                        <a:rPr dirty="0"/>
                        <a:t> </a:t>
                      </a:r>
                      <a:r>
                        <a:rPr dirty="0" err="1"/>
                        <a:t>연주자</a:t>
                      </a:r>
                      <a:r>
                        <a:rPr dirty="0"/>
                        <a:t>), </a:t>
                      </a:r>
                      <a:r>
                        <a:rPr dirty="0" err="1"/>
                        <a:t>이름</a:t>
                      </a:r>
                      <a:r>
                        <a:rPr dirty="0"/>
                        <a:t>, </a:t>
                      </a:r>
                      <a:r>
                        <a:rPr dirty="0" err="1"/>
                        <a:t>주민번호</a:t>
                      </a:r>
                      <a:r>
                        <a:rPr dirty="0"/>
                        <a:t>, </a:t>
                      </a:r>
                      <a:r>
                        <a:rPr dirty="0" err="1"/>
                        <a:t>주소</a:t>
                      </a:r>
                      <a:r>
                        <a:rPr dirty="0"/>
                        <a:t> 및 </a:t>
                      </a:r>
                      <a:r>
                        <a:rPr dirty="0" err="1"/>
                        <a:t>이메일을</a:t>
                      </a:r>
                      <a:r>
                        <a:rPr dirty="0"/>
                        <a:t> </a:t>
                      </a:r>
                      <a:r>
                        <a:rPr dirty="0" err="1"/>
                        <a:t>포함한다</a:t>
                      </a:r>
                      <a:r>
                        <a:rPr dirty="0"/>
                        <a:t>. </a:t>
                      </a:r>
                    </a:p>
                    <a:p>
                      <a:pPr algn="just">
                        <a:lnSpc>
                          <a:spcPct val="160000"/>
                        </a:lnSpc>
                        <a:defRPr sz="1000" b="1"/>
                      </a:pPr>
                      <a:r>
                        <a:rPr dirty="0" err="1"/>
                        <a:t>회원가입을</a:t>
                      </a:r>
                      <a:r>
                        <a:rPr dirty="0"/>
                        <a:t> </a:t>
                      </a:r>
                      <a:r>
                        <a:rPr dirty="0" err="1"/>
                        <a:t>하면</a:t>
                      </a:r>
                      <a:r>
                        <a:rPr dirty="0"/>
                        <a:t> </a:t>
                      </a:r>
                      <a:r>
                        <a:rPr dirty="0" err="1"/>
                        <a:t>주최자</a:t>
                      </a:r>
                      <a:r>
                        <a:rPr dirty="0"/>
                        <a:t> </a:t>
                      </a:r>
                      <a:r>
                        <a:rPr dirty="0" err="1"/>
                        <a:t>혹은</a:t>
                      </a:r>
                      <a:r>
                        <a:rPr dirty="0"/>
                        <a:t> </a:t>
                      </a:r>
                      <a:r>
                        <a:rPr dirty="0" err="1"/>
                        <a:t>연주자로서</a:t>
                      </a:r>
                      <a:r>
                        <a:rPr dirty="0"/>
                        <a:t> </a:t>
                      </a:r>
                      <a:r>
                        <a:rPr dirty="0" err="1"/>
                        <a:t>시스템을</a:t>
                      </a:r>
                      <a:r>
                        <a:rPr dirty="0"/>
                        <a:t> </a:t>
                      </a:r>
                      <a:r>
                        <a:rPr dirty="0" err="1"/>
                        <a:t>사용할</a:t>
                      </a:r>
                      <a:r>
                        <a:rPr dirty="0"/>
                        <a:t> 수 </a:t>
                      </a:r>
                      <a:r>
                        <a:rPr dirty="0" err="1"/>
                        <a:t>있다</a:t>
                      </a:r>
                      <a:r>
                        <a:rPr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sign up</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302762">
                <a:tc>
                  <a:txBody>
                    <a:bodyPr/>
                    <a:lstStyle/>
                    <a:p>
                      <a:pPr algn="ctr">
                        <a:lnSpc>
                          <a:spcPct val="160000"/>
                        </a:lnSpc>
                        <a:defRPr sz="1800"/>
                      </a:pPr>
                      <a:r>
                        <a:rPr sz="1000" b="1"/>
                        <a:t>2</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a:t>회원이 ID와password로 로그인해야 한다.</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log-in</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302762">
                <a:tc>
                  <a:txBody>
                    <a:bodyPr/>
                    <a:lstStyle/>
                    <a:p>
                      <a:pPr algn="ctr">
                        <a:lnSpc>
                          <a:spcPct val="160000"/>
                        </a:lnSpc>
                        <a:defRPr sz="1800"/>
                      </a:pPr>
                      <a:r>
                        <a:rPr sz="1000" b="1"/>
                        <a:t>3</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a:t>회원은 로그아웃 할 수 있다.</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log-out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529982">
                <a:tc>
                  <a:txBody>
                    <a:bodyPr/>
                    <a:lstStyle/>
                    <a:p>
                      <a:pPr algn="ctr">
                        <a:lnSpc>
                          <a:spcPct val="160000"/>
                        </a:lnSpc>
                        <a:defRPr sz="1800"/>
                      </a:pPr>
                      <a:r>
                        <a:rPr sz="1000" b="1"/>
                        <a:t>4</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회원은</a:t>
                      </a:r>
                      <a:r>
                        <a:rPr sz="1000" b="1" dirty="0"/>
                        <a:t> 이 </a:t>
                      </a:r>
                      <a:r>
                        <a:rPr sz="1000" b="1" dirty="0" err="1"/>
                        <a:t>시스템에서</a:t>
                      </a:r>
                      <a:r>
                        <a:rPr sz="1000" b="1" dirty="0"/>
                        <a:t> </a:t>
                      </a:r>
                      <a:r>
                        <a:rPr sz="1000" b="1" dirty="0" err="1"/>
                        <a:t>탈퇴할</a:t>
                      </a:r>
                      <a:r>
                        <a:rPr sz="1000" b="1" dirty="0"/>
                        <a:t> 수 </a:t>
                      </a:r>
                      <a:r>
                        <a:rPr sz="1000" b="1" dirty="0" err="1"/>
                        <a:t>있다</a:t>
                      </a:r>
                      <a:r>
                        <a:rPr sz="1000" b="1" dirty="0"/>
                        <a:t>.  </a:t>
                      </a:r>
                      <a:r>
                        <a:rPr sz="1000" b="1" dirty="0" err="1"/>
                        <a:t>탈퇴와</a:t>
                      </a:r>
                      <a:r>
                        <a:rPr sz="1000" b="1" dirty="0"/>
                        <a:t> </a:t>
                      </a:r>
                      <a:r>
                        <a:rPr sz="1000" b="1" dirty="0" err="1"/>
                        <a:t>동시에</a:t>
                      </a:r>
                      <a:r>
                        <a:rPr sz="1000" b="1" dirty="0"/>
                        <a:t> </a:t>
                      </a:r>
                      <a:r>
                        <a:rPr sz="1000" b="1" dirty="0" err="1"/>
                        <a:t>시스템</a:t>
                      </a:r>
                      <a:r>
                        <a:rPr sz="1000" b="1" dirty="0"/>
                        <a:t> </a:t>
                      </a:r>
                      <a:r>
                        <a:rPr sz="1000" b="1" dirty="0" err="1"/>
                        <a:t>사용</a:t>
                      </a:r>
                      <a:r>
                        <a:rPr sz="1000" b="1" dirty="0"/>
                        <a:t> </a:t>
                      </a:r>
                      <a:r>
                        <a:rPr sz="1000" b="1" dirty="0" err="1"/>
                        <a:t>권한은</a:t>
                      </a:r>
                      <a:r>
                        <a:rPr sz="1000" b="1" dirty="0"/>
                        <a:t> </a:t>
                      </a:r>
                      <a:r>
                        <a:rPr sz="1000" b="1" dirty="0" err="1"/>
                        <a:t>소멸한다</a:t>
                      </a:r>
                      <a:r>
                        <a:rPr sz="1000" b="1" dirty="0"/>
                        <a:t>. 단, </a:t>
                      </a:r>
                      <a:r>
                        <a:rPr sz="1000" b="1" dirty="0" err="1"/>
                        <a:t>주최자는</a:t>
                      </a:r>
                      <a:r>
                        <a:rPr sz="1000" b="1" dirty="0"/>
                        <a:t> </a:t>
                      </a:r>
                      <a:r>
                        <a:rPr sz="1000" b="1" dirty="0" err="1"/>
                        <a:t>모집</a:t>
                      </a:r>
                      <a:r>
                        <a:rPr sz="1000" b="1" dirty="0"/>
                        <a:t> </a:t>
                      </a:r>
                      <a:r>
                        <a:rPr sz="1000" b="1" dirty="0" err="1"/>
                        <a:t>중인</a:t>
                      </a:r>
                      <a:r>
                        <a:rPr sz="1000" b="1" dirty="0"/>
                        <a:t> </a:t>
                      </a:r>
                      <a:r>
                        <a:rPr sz="1000" b="1" dirty="0" err="1"/>
                        <a:t>공연이</a:t>
                      </a:r>
                      <a:r>
                        <a:rPr sz="1000" b="1" dirty="0"/>
                        <a:t> </a:t>
                      </a:r>
                      <a:r>
                        <a:rPr sz="1000" b="1" dirty="0" err="1"/>
                        <a:t>없을</a:t>
                      </a:r>
                      <a:r>
                        <a:rPr sz="1000" b="1" dirty="0"/>
                        <a:t> </a:t>
                      </a:r>
                      <a:r>
                        <a:rPr sz="1000" b="1" dirty="0" err="1"/>
                        <a:t>경우에만</a:t>
                      </a:r>
                      <a:r>
                        <a:rPr sz="1000" b="1" dirty="0"/>
                        <a:t> </a:t>
                      </a:r>
                      <a:r>
                        <a:rPr sz="1000" b="1" dirty="0" err="1"/>
                        <a:t>탈퇴할</a:t>
                      </a:r>
                      <a:r>
                        <a:rPr sz="1000" b="1" dirty="0"/>
                        <a:t> 수 </a:t>
                      </a:r>
                      <a:r>
                        <a:rPr sz="1000" b="1" dirty="0" err="1"/>
                        <a:t>있다</a:t>
                      </a:r>
                      <a:r>
                        <a:rPr sz="1000" b="1"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withdraw member</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r h="576568">
                <a:tc>
                  <a:txBody>
                    <a:bodyPr/>
                    <a:lstStyle/>
                    <a:p>
                      <a:pPr algn="ctr">
                        <a:lnSpc>
                          <a:spcPct val="160000"/>
                        </a:lnSpc>
                        <a:defRPr sz="1800"/>
                      </a:pPr>
                      <a:r>
                        <a:rPr sz="1000" b="1"/>
                        <a:t>5</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a:t>주최자 회원은 모집공고를 등록할 수 있다. 등록할 때에는 희망객원비용 및 공연정보를 입력해야 한다. </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register Announcement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5"/>
                  </a:ext>
                </a:extLst>
              </a:tr>
              <a:tr h="850373">
                <a:tc>
                  <a:txBody>
                    <a:bodyPr/>
                    <a:lstStyle/>
                    <a:p>
                      <a:pPr algn="ctr">
                        <a:lnSpc>
                          <a:spcPct val="160000"/>
                        </a:lnSpc>
                        <a:defRPr sz="1800"/>
                      </a:pPr>
                      <a:r>
                        <a:rPr sz="1000" b="1"/>
                        <a:t>6</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주최자</a:t>
                      </a:r>
                      <a:r>
                        <a:rPr sz="1000" b="1" dirty="0"/>
                        <a:t> </a:t>
                      </a:r>
                      <a:r>
                        <a:rPr sz="1000" b="1" dirty="0" err="1"/>
                        <a:t>회원은</a:t>
                      </a:r>
                      <a:r>
                        <a:rPr sz="1000" b="1" dirty="0"/>
                        <a:t> </a:t>
                      </a:r>
                      <a:r>
                        <a:rPr sz="1000" b="1" dirty="0" err="1"/>
                        <a:t>자신이</a:t>
                      </a:r>
                      <a:r>
                        <a:rPr sz="1000" b="1" dirty="0"/>
                        <a:t> </a:t>
                      </a:r>
                      <a:r>
                        <a:rPr sz="1000" b="1" dirty="0" err="1"/>
                        <a:t>등록한</a:t>
                      </a:r>
                      <a:r>
                        <a:rPr sz="1000" b="1" dirty="0"/>
                        <a:t> </a:t>
                      </a:r>
                      <a:r>
                        <a:rPr sz="1000" b="1" dirty="0" err="1"/>
                        <a:t>모집공고를</a:t>
                      </a:r>
                      <a:r>
                        <a:rPr sz="1000" b="1" dirty="0"/>
                        <a:t> </a:t>
                      </a:r>
                      <a:r>
                        <a:rPr sz="1000" b="1" dirty="0" err="1"/>
                        <a:t>조회할</a:t>
                      </a:r>
                      <a:r>
                        <a:rPr sz="1000" b="1" dirty="0"/>
                        <a:t> 수 </a:t>
                      </a:r>
                      <a:r>
                        <a:rPr sz="1000" b="1" dirty="0" err="1"/>
                        <a:t>있다</a:t>
                      </a:r>
                      <a:r>
                        <a:rPr sz="1000" b="1" dirty="0"/>
                        <a:t>. </a:t>
                      </a:r>
                      <a:r>
                        <a:rPr sz="1000" b="1" dirty="0" err="1"/>
                        <a:t>조회</a:t>
                      </a:r>
                      <a:r>
                        <a:rPr sz="1000" b="1" dirty="0"/>
                        <a:t> </a:t>
                      </a:r>
                      <a:r>
                        <a:rPr sz="1000" b="1" dirty="0" err="1"/>
                        <a:t>결과는</a:t>
                      </a:r>
                      <a:r>
                        <a:rPr sz="1000" b="1" dirty="0"/>
                        <a:t> </a:t>
                      </a:r>
                      <a:r>
                        <a:rPr sz="1000" b="1" dirty="0" err="1"/>
                        <a:t>공연</a:t>
                      </a:r>
                      <a:r>
                        <a:rPr sz="1000" b="1" dirty="0"/>
                        <a:t> </a:t>
                      </a:r>
                      <a:r>
                        <a:rPr sz="1000" b="1" dirty="0" err="1"/>
                        <a:t>날짜를</a:t>
                      </a:r>
                      <a:r>
                        <a:rPr sz="1000" b="1" dirty="0"/>
                        <a:t> </a:t>
                      </a:r>
                      <a:r>
                        <a:rPr sz="1000" b="1" dirty="0" err="1"/>
                        <a:t>기준으로</a:t>
                      </a:r>
                      <a:r>
                        <a:rPr sz="1000" b="1" dirty="0"/>
                        <a:t> </a:t>
                      </a:r>
                      <a:r>
                        <a:rPr sz="1000" b="1" dirty="0" err="1"/>
                        <a:t>정렬해서</a:t>
                      </a:r>
                      <a:r>
                        <a:rPr sz="1000" b="1" dirty="0"/>
                        <a:t> </a:t>
                      </a:r>
                      <a:r>
                        <a:rPr sz="1000" b="1" dirty="0" err="1"/>
                        <a:t>보여준다</a:t>
                      </a:r>
                      <a:r>
                        <a:rPr sz="1000" b="1" dirty="0"/>
                        <a:t>. </a:t>
                      </a:r>
                      <a:r>
                        <a:rPr sz="1000" b="1" dirty="0" err="1"/>
                        <a:t>조회</a:t>
                      </a:r>
                      <a:r>
                        <a:rPr sz="1000" b="1" dirty="0"/>
                        <a:t> </a:t>
                      </a:r>
                      <a:r>
                        <a:rPr sz="1000" b="1" dirty="0" err="1"/>
                        <a:t>리스트</a:t>
                      </a:r>
                      <a:r>
                        <a:rPr sz="1000" b="1" dirty="0"/>
                        <a:t> 중 </a:t>
                      </a:r>
                      <a:r>
                        <a:rPr sz="1000" b="1" dirty="0" err="1"/>
                        <a:t>하나의</a:t>
                      </a:r>
                      <a:r>
                        <a:rPr sz="1000" b="1" dirty="0"/>
                        <a:t> </a:t>
                      </a:r>
                      <a:r>
                        <a:rPr sz="1000" b="1" dirty="0" err="1"/>
                        <a:t>모집공고를</a:t>
                      </a:r>
                      <a:r>
                        <a:rPr sz="1000" b="1" dirty="0"/>
                        <a:t> </a:t>
                      </a:r>
                      <a:r>
                        <a:rPr sz="1000" b="1" dirty="0" err="1"/>
                        <a:t>선택하면</a:t>
                      </a:r>
                      <a:r>
                        <a:rPr sz="1000" b="1" dirty="0"/>
                        <a:t> </a:t>
                      </a:r>
                      <a:r>
                        <a:rPr sz="1000" b="1" dirty="0" err="1"/>
                        <a:t>해당</a:t>
                      </a:r>
                      <a:r>
                        <a:rPr sz="1000" b="1" dirty="0"/>
                        <a:t> </a:t>
                      </a:r>
                      <a:r>
                        <a:rPr sz="1000" b="1" dirty="0" err="1"/>
                        <a:t>세부정보를</a:t>
                      </a:r>
                      <a:r>
                        <a:rPr sz="1000" b="1" dirty="0"/>
                        <a:t> </a:t>
                      </a:r>
                      <a:r>
                        <a:rPr sz="1000" b="1" dirty="0" err="1"/>
                        <a:t>출력할</a:t>
                      </a:r>
                      <a:r>
                        <a:rPr sz="1000" b="1" dirty="0"/>
                        <a:t> 수 </a:t>
                      </a:r>
                      <a:r>
                        <a:rPr sz="1000" b="1" dirty="0" err="1"/>
                        <a:t>있고</a:t>
                      </a:r>
                      <a:r>
                        <a:rPr sz="1000" b="1" dirty="0"/>
                        <a:t> </a:t>
                      </a:r>
                      <a:r>
                        <a:rPr sz="1000" b="1" dirty="0" err="1"/>
                        <a:t>조회</a:t>
                      </a:r>
                      <a:r>
                        <a:rPr sz="1000" b="1" dirty="0"/>
                        <a:t> </a:t>
                      </a:r>
                      <a:r>
                        <a:rPr sz="1000" b="1" dirty="0" err="1"/>
                        <a:t>리스트</a:t>
                      </a:r>
                      <a:r>
                        <a:rPr sz="1000" b="1" dirty="0"/>
                        <a:t> </a:t>
                      </a:r>
                      <a:r>
                        <a:rPr sz="1000" b="1" dirty="0" err="1"/>
                        <a:t>내에서</a:t>
                      </a:r>
                      <a:r>
                        <a:rPr sz="1000" b="1" dirty="0"/>
                        <a:t> </a:t>
                      </a:r>
                      <a:r>
                        <a:rPr sz="1000" b="1" dirty="0" err="1"/>
                        <a:t>모집공고를</a:t>
                      </a:r>
                      <a:r>
                        <a:rPr sz="1000" b="1" dirty="0"/>
                        <a:t> </a:t>
                      </a:r>
                      <a:r>
                        <a:rPr sz="1000" b="1" dirty="0" err="1"/>
                        <a:t>취소</a:t>
                      </a:r>
                      <a:r>
                        <a:rPr sz="1000" b="1" dirty="0"/>
                        <a:t>, </a:t>
                      </a:r>
                      <a:r>
                        <a:rPr sz="1000" b="1" dirty="0" err="1"/>
                        <a:t>수정할수</a:t>
                      </a:r>
                      <a:r>
                        <a:rPr sz="1000" b="1" dirty="0"/>
                        <a:t> </a:t>
                      </a:r>
                      <a:r>
                        <a:rPr sz="1000" b="1" dirty="0" err="1"/>
                        <a:t>있다</a:t>
                      </a:r>
                      <a:r>
                        <a:rPr sz="1000" b="1"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Inquire my Announcement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6"/>
                  </a:ext>
                </a:extLst>
              </a:tr>
              <a:tr h="576568">
                <a:tc>
                  <a:txBody>
                    <a:bodyPr/>
                    <a:lstStyle/>
                    <a:p>
                      <a:pPr algn="ctr">
                        <a:lnSpc>
                          <a:spcPct val="160000"/>
                        </a:lnSpc>
                        <a:defRPr sz="1800"/>
                      </a:pPr>
                      <a:r>
                        <a:rPr sz="1000" b="1"/>
                        <a:t>7</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연주자</a:t>
                      </a:r>
                      <a:r>
                        <a:rPr sz="1000" b="1" dirty="0"/>
                        <a:t> </a:t>
                      </a:r>
                      <a:r>
                        <a:rPr sz="1000" b="1" dirty="0" err="1"/>
                        <a:t>회원은</a:t>
                      </a:r>
                      <a:r>
                        <a:rPr sz="1000" b="1" dirty="0"/>
                        <a:t> </a:t>
                      </a:r>
                      <a:r>
                        <a:rPr sz="1000" b="1" dirty="0" err="1"/>
                        <a:t>악기를</a:t>
                      </a:r>
                      <a:r>
                        <a:rPr sz="1000" b="1" dirty="0"/>
                        <a:t> </a:t>
                      </a:r>
                      <a:r>
                        <a:rPr sz="1000" b="1" dirty="0" err="1"/>
                        <a:t>선택해서</a:t>
                      </a:r>
                      <a:r>
                        <a:rPr sz="1000" b="1" dirty="0"/>
                        <a:t> </a:t>
                      </a:r>
                      <a:r>
                        <a:rPr sz="1000" b="1" dirty="0" err="1"/>
                        <a:t>지원</a:t>
                      </a:r>
                      <a:r>
                        <a:rPr sz="1000" b="1" dirty="0"/>
                        <a:t> </a:t>
                      </a:r>
                      <a:r>
                        <a:rPr sz="1000" b="1" dirty="0" err="1"/>
                        <a:t>가능한</a:t>
                      </a:r>
                      <a:r>
                        <a:rPr sz="1000" b="1" dirty="0"/>
                        <a:t> </a:t>
                      </a:r>
                      <a:r>
                        <a:rPr sz="1000" b="1" dirty="0" err="1"/>
                        <a:t>모집공고를</a:t>
                      </a:r>
                      <a:r>
                        <a:rPr sz="1000" b="1" dirty="0"/>
                        <a:t> </a:t>
                      </a:r>
                      <a:r>
                        <a:rPr sz="1000" b="1" dirty="0" err="1"/>
                        <a:t>검색할</a:t>
                      </a:r>
                      <a:r>
                        <a:rPr sz="1000" b="1" dirty="0"/>
                        <a:t> 수 </a:t>
                      </a:r>
                      <a:r>
                        <a:rPr sz="1000" b="1" dirty="0" err="1"/>
                        <a:t>있다</a:t>
                      </a:r>
                      <a:r>
                        <a:rPr sz="1000" b="1" dirty="0"/>
                        <a:t>. </a:t>
                      </a:r>
                      <a:r>
                        <a:rPr sz="1000" b="1" dirty="0" err="1"/>
                        <a:t>검색</a:t>
                      </a:r>
                      <a:r>
                        <a:rPr sz="1000" b="1" dirty="0"/>
                        <a:t> </a:t>
                      </a:r>
                      <a:r>
                        <a:rPr sz="1000" b="1" dirty="0" err="1"/>
                        <a:t>결과</a:t>
                      </a:r>
                      <a:r>
                        <a:rPr sz="1000" b="1" dirty="0"/>
                        <a:t> </a:t>
                      </a:r>
                      <a:r>
                        <a:rPr sz="1000" b="1" dirty="0" err="1"/>
                        <a:t>리스트는</a:t>
                      </a:r>
                      <a:r>
                        <a:rPr sz="1000" b="1" dirty="0"/>
                        <a:t> </a:t>
                      </a:r>
                      <a:r>
                        <a:rPr sz="1000" b="1" dirty="0" err="1"/>
                        <a:t>공연날짜로</a:t>
                      </a:r>
                      <a:r>
                        <a:rPr sz="1000" b="1" dirty="0"/>
                        <a:t> </a:t>
                      </a:r>
                      <a:r>
                        <a:rPr sz="1000" b="1" dirty="0" err="1"/>
                        <a:t>정렬된다</a:t>
                      </a:r>
                      <a:r>
                        <a:rPr sz="1000" b="1" dirty="0"/>
                        <a:t>. </a:t>
                      </a:r>
                      <a:r>
                        <a:rPr sz="1000" b="1" dirty="0" err="1"/>
                        <a:t>검색</a:t>
                      </a:r>
                      <a:r>
                        <a:rPr sz="1000" b="1" dirty="0"/>
                        <a:t> </a:t>
                      </a:r>
                      <a:r>
                        <a:rPr sz="1000" b="1" dirty="0" err="1"/>
                        <a:t>결과</a:t>
                      </a:r>
                      <a:r>
                        <a:rPr sz="1000" b="1" dirty="0"/>
                        <a:t> 중 </a:t>
                      </a:r>
                      <a:r>
                        <a:rPr sz="1000" b="1" dirty="0" err="1"/>
                        <a:t>원하는</a:t>
                      </a:r>
                      <a:r>
                        <a:rPr sz="1000" b="1" dirty="0"/>
                        <a:t> </a:t>
                      </a:r>
                      <a:r>
                        <a:rPr sz="1000" b="1" dirty="0" err="1"/>
                        <a:t>모집을</a:t>
                      </a:r>
                      <a:r>
                        <a:rPr sz="1000" b="1" dirty="0"/>
                        <a:t> </a:t>
                      </a:r>
                      <a:r>
                        <a:rPr sz="1000" b="1" dirty="0" err="1"/>
                        <a:t>선택하면</a:t>
                      </a:r>
                      <a:r>
                        <a:rPr sz="1000" b="1" dirty="0"/>
                        <a:t> </a:t>
                      </a:r>
                      <a:r>
                        <a:rPr sz="1000" b="1" dirty="0" err="1"/>
                        <a:t>상세정보를</a:t>
                      </a:r>
                      <a:r>
                        <a:rPr sz="1000" b="1" dirty="0"/>
                        <a:t> </a:t>
                      </a:r>
                      <a:r>
                        <a:rPr sz="1000" b="1" dirty="0" err="1"/>
                        <a:t>출력할</a:t>
                      </a:r>
                      <a:r>
                        <a:rPr sz="1000" b="1" dirty="0"/>
                        <a:t> 수 </a:t>
                      </a:r>
                      <a:r>
                        <a:rPr sz="1000" b="1" dirty="0" err="1"/>
                        <a:t>있고</a:t>
                      </a:r>
                      <a:r>
                        <a:rPr sz="1000" b="1" dirty="0"/>
                        <a:t> </a:t>
                      </a:r>
                      <a:r>
                        <a:rPr sz="1000" b="1" dirty="0" err="1"/>
                        <a:t>지원할</a:t>
                      </a:r>
                      <a:r>
                        <a:rPr sz="1000" b="1" dirty="0"/>
                        <a:t> </a:t>
                      </a:r>
                      <a:r>
                        <a:rPr sz="1000" b="1" dirty="0" err="1"/>
                        <a:t>수도</a:t>
                      </a:r>
                      <a:r>
                        <a:rPr sz="1000" b="1" dirty="0"/>
                        <a:t> </a:t>
                      </a:r>
                      <a:r>
                        <a:rPr sz="1000" b="1" dirty="0" err="1"/>
                        <a:t>있다</a:t>
                      </a:r>
                      <a:r>
                        <a:rPr sz="1000" b="1"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search available Announcement list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7"/>
                  </a:ext>
                </a:extLst>
              </a:tr>
              <a:tr h="302762">
                <a:tc>
                  <a:txBody>
                    <a:bodyPr/>
                    <a:lstStyle/>
                    <a:p>
                      <a:pPr algn="ctr">
                        <a:lnSpc>
                          <a:spcPct val="160000"/>
                        </a:lnSpc>
                        <a:defRPr sz="1800"/>
                      </a:pPr>
                      <a:r>
                        <a:rPr sz="1000" b="1"/>
                        <a:t>8</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연주자</a:t>
                      </a:r>
                      <a:r>
                        <a:rPr sz="1000" b="1" dirty="0"/>
                        <a:t> </a:t>
                      </a:r>
                      <a:r>
                        <a:rPr sz="1000" b="1" dirty="0" err="1"/>
                        <a:t>회원은</a:t>
                      </a:r>
                      <a:r>
                        <a:rPr sz="1000" b="1" dirty="0"/>
                        <a:t> </a:t>
                      </a:r>
                      <a:r>
                        <a:rPr sz="1000" b="1" dirty="0" err="1"/>
                        <a:t>자신이</a:t>
                      </a:r>
                      <a:r>
                        <a:rPr sz="1000" b="1" dirty="0"/>
                        <a:t> </a:t>
                      </a:r>
                      <a:r>
                        <a:rPr sz="1000" b="1" dirty="0" err="1"/>
                        <a:t>지원했었던</a:t>
                      </a:r>
                      <a:r>
                        <a:rPr sz="1000" b="1" dirty="0"/>
                        <a:t> </a:t>
                      </a:r>
                      <a:r>
                        <a:rPr sz="1000" b="1" dirty="0" err="1"/>
                        <a:t>모집공고를</a:t>
                      </a:r>
                      <a:r>
                        <a:rPr sz="1000" b="1" dirty="0"/>
                        <a:t> </a:t>
                      </a:r>
                      <a:r>
                        <a:rPr sz="1000" b="1" dirty="0" err="1"/>
                        <a:t>검색할</a:t>
                      </a:r>
                      <a:r>
                        <a:rPr sz="1000" b="1" dirty="0"/>
                        <a:t> 수 </a:t>
                      </a:r>
                      <a:r>
                        <a:rPr sz="1000" b="1" dirty="0" err="1"/>
                        <a:t>있다</a:t>
                      </a:r>
                      <a:r>
                        <a:rPr sz="1000" b="1" dirty="0"/>
                        <a: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a:t>search appled Announcement list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8"/>
                  </a:ext>
                </a:extLst>
              </a:tr>
              <a:tr h="259136">
                <a:tc>
                  <a:txBody>
                    <a:bodyPr/>
                    <a:lstStyle/>
                    <a:p>
                      <a:pPr algn="ctr">
                        <a:lnSpc>
                          <a:spcPct val="160000"/>
                        </a:lnSpc>
                        <a:defRPr sz="1800"/>
                      </a:pPr>
                      <a:r>
                        <a:rPr sz="1000" b="1"/>
                        <a:t>9</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000" b="1" dirty="0" err="1"/>
                        <a:t>연주자</a:t>
                      </a:r>
                      <a:r>
                        <a:rPr sz="1000" b="1" dirty="0"/>
                        <a:t> </a:t>
                      </a:r>
                      <a:r>
                        <a:rPr sz="1000" b="1" dirty="0" err="1"/>
                        <a:t>회원에게</a:t>
                      </a:r>
                      <a:r>
                        <a:rPr sz="1000" b="1" dirty="0"/>
                        <a:t> </a:t>
                      </a:r>
                      <a:r>
                        <a:rPr sz="1000" b="1" dirty="0" err="1"/>
                        <a:t>적합한</a:t>
                      </a:r>
                      <a:r>
                        <a:rPr sz="1000" b="1" dirty="0"/>
                        <a:t> </a:t>
                      </a:r>
                      <a:r>
                        <a:rPr sz="1000" b="1" dirty="0" err="1"/>
                        <a:t>모집공고를</a:t>
                      </a:r>
                      <a:r>
                        <a:rPr sz="1000" b="1" dirty="0"/>
                        <a:t> </a:t>
                      </a:r>
                      <a:r>
                        <a:rPr sz="1000" b="1" dirty="0" err="1"/>
                        <a:t>추천해준다</a:t>
                      </a:r>
                      <a:r>
                        <a:rPr sz="1000" b="1" dirty="0"/>
                        <a:t>. </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ctr">
                        <a:lnSpc>
                          <a:spcPct val="160000"/>
                        </a:lnSpc>
                        <a:defRPr sz="1800"/>
                      </a:pPr>
                      <a:r>
                        <a:rPr sz="1000" b="1" dirty="0"/>
                        <a:t>recommend Announcement</a:t>
                      </a:r>
                    </a:p>
                  </a:txBody>
                  <a:tcPr marL="11366" marR="11366" marT="11366" marB="11366"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9"/>
                  </a:ext>
                </a:extLst>
              </a:tr>
            </a:tbl>
          </a:graphicData>
        </a:graphic>
      </p:graphicFrame>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68FA0C13-8637-4EF5-BB84-7C5E28113E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1415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109B5582-EB3D-4EF0-BBF8-2FB9EAE6BD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4168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6" name="그림 5">
            <a:extLst>
              <a:ext uri="{FF2B5EF4-FFF2-40B4-BE49-F238E27FC236}">
                <a16:creationId xmlns:a16="http://schemas.microsoft.com/office/drawing/2014/main" id="{07A57885-8F9C-462B-A680-772053F782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3117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3A257F41-52DD-4065-8922-52775D0D24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0120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1439C7E5-212C-409E-AB45-9B8B3B98C18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8065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D4EF214B-FE60-4D44-9EFF-7840AC0B10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10409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96174E45-C144-4236-940B-D931A3030D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7510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C6DDBBCC-960F-472D-9808-8E2018E8B9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21428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BEAB0-8E1D-43CE-B4A6-D99DE6680BE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CE6D8A7C-4289-4491-9542-633C464B564F}"/>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2AD0489C-B95B-4229-902D-55F8DF7211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0419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제목 1"/>
          <p:cNvSpPr txBox="1">
            <a:spLocks noGrp="1"/>
          </p:cNvSpPr>
          <p:nvPr>
            <p:ph type="title"/>
          </p:nvPr>
        </p:nvSpPr>
        <p:spPr>
          <a:xfrm>
            <a:off x="838200" y="365125"/>
            <a:ext cx="10515600" cy="1325563"/>
          </a:xfrm>
          <a:prstGeom prst="rect">
            <a:avLst/>
          </a:prstGeom>
        </p:spPr>
        <p:txBody>
          <a:bodyPr/>
          <a:lstStyle/>
          <a:p>
            <a:pPr defTabSz="868680">
              <a:defRPr sz="4100" b="1"/>
            </a:pPr>
            <a:r>
              <a:t>Actor descriptions</a:t>
            </a:r>
            <a:br/>
            <a:endParaRPr/>
          </a:p>
        </p:txBody>
      </p:sp>
      <p:graphicFrame>
        <p:nvGraphicFramePr>
          <p:cNvPr id="144" name="내용 개체 틀 3"/>
          <p:cNvGraphicFramePr/>
          <p:nvPr/>
        </p:nvGraphicFramePr>
        <p:xfrm>
          <a:off x="1606550" y="1479396"/>
          <a:ext cx="8777714" cy="3217238"/>
        </p:xfrm>
        <a:graphic>
          <a:graphicData uri="http://schemas.openxmlformats.org/drawingml/2006/table">
            <a:tbl>
              <a:tblPr>
                <a:tableStyleId>{4C3C2611-4C71-4FC5-86AE-919BDF0F9419}</a:tableStyleId>
              </a:tblPr>
              <a:tblGrid>
                <a:gridCol w="2120542">
                  <a:extLst>
                    <a:ext uri="{9D8B030D-6E8A-4147-A177-3AD203B41FA5}">
                      <a16:colId xmlns:a16="http://schemas.microsoft.com/office/drawing/2014/main" val="20000"/>
                    </a:ext>
                  </a:extLst>
                </a:gridCol>
                <a:gridCol w="6657172">
                  <a:extLst>
                    <a:ext uri="{9D8B030D-6E8A-4147-A177-3AD203B41FA5}">
                      <a16:colId xmlns:a16="http://schemas.microsoft.com/office/drawing/2014/main" val="20001"/>
                    </a:ext>
                  </a:extLst>
                </a:gridCol>
              </a:tblGrid>
              <a:tr h="206825">
                <a:tc>
                  <a:txBody>
                    <a:bodyPr/>
                    <a:lstStyle/>
                    <a:p>
                      <a:pPr algn="ctr">
                        <a:lnSpc>
                          <a:spcPct val="160000"/>
                        </a:lnSpc>
                        <a:defRPr sz="1800"/>
                      </a:pPr>
                      <a:r>
                        <a:rPr sz="1100" b="1"/>
                        <a:t>non-member</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b="1"/>
                        <a:t>비회원은 회원가입 이전에는 기능을 사용할 수 없고, 회원가입만 가능하다.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0"/>
                  </a:ext>
                </a:extLst>
              </a:tr>
              <a:tr h="757259">
                <a:tc>
                  <a:txBody>
                    <a:bodyPr/>
                    <a:lstStyle/>
                    <a:p>
                      <a:pPr algn="ctr">
                        <a:lnSpc>
                          <a:spcPct val="160000"/>
                        </a:lnSpc>
                        <a:defRPr sz="1800"/>
                      </a:pPr>
                      <a:r>
                        <a:rPr sz="1100" b="1"/>
                        <a:t>member</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b="1"/>
                      </a:pPr>
                      <a:r>
                        <a:t>비회원이 회원가입을 할 경우 member가 된다.</a:t>
                      </a:r>
                    </a:p>
                    <a:p>
                      <a:pPr algn="just">
                        <a:lnSpc>
                          <a:spcPct val="160000"/>
                        </a:lnSpc>
                        <a:defRPr sz="1100" b="1"/>
                      </a:pPr>
                      <a:r>
                        <a:t>로그인 함으로써 member의 기능을 사용할 수 있게된다.</a:t>
                      </a:r>
                    </a:p>
                    <a:p>
                      <a:pPr algn="just">
                        <a:lnSpc>
                          <a:spcPct val="160000"/>
                        </a:lnSpc>
                        <a:defRPr sz="1100" b="1"/>
                      </a:pPr>
                      <a:r>
                        <a:t>member는 회원탈퇴가 가능하다.</a:t>
                      </a:r>
                    </a:p>
                    <a:p>
                      <a:pPr algn="just">
                        <a:lnSpc>
                          <a:spcPct val="160000"/>
                        </a:lnSpc>
                        <a:defRPr sz="1100" b="1"/>
                      </a:pPr>
                      <a:r>
                        <a:t>member의 하위 클래스로 performer와 recruiter가 있다.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1"/>
                  </a:ext>
                </a:extLst>
              </a:tr>
              <a:tr h="757259">
                <a:tc>
                  <a:txBody>
                    <a:bodyPr/>
                    <a:lstStyle/>
                    <a:p>
                      <a:pPr algn="ctr">
                        <a:lnSpc>
                          <a:spcPct val="160000"/>
                        </a:lnSpc>
                        <a:defRPr sz="1800"/>
                      </a:pPr>
                      <a:r>
                        <a:rPr sz="1100" b="1"/>
                        <a:t>performer</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b="1"/>
                      </a:pPr>
                      <a:r>
                        <a:t>performer는 모집공고를 보고 지원하는 member이다. </a:t>
                      </a:r>
                    </a:p>
                    <a:p>
                      <a:pPr algn="just">
                        <a:lnSpc>
                          <a:spcPct val="160000"/>
                        </a:lnSpc>
                        <a:defRPr sz="1100" b="1"/>
                      </a:pPr>
                      <a:r>
                        <a:t>performer는 모집공고를 검색할 수 있고, 검색된 리스트에서 하나를 선택시 그 모집공고의 정보를 볼 수 있다. performer는 모집공고 신청이 가능하며, performer는 지원한 모집공고의 정보를 조회할 수 있다.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2"/>
                  </a:ext>
                </a:extLst>
              </a:tr>
              <a:tr h="462507">
                <a:tc>
                  <a:txBody>
                    <a:bodyPr/>
                    <a:lstStyle/>
                    <a:p>
                      <a:pPr algn="ctr">
                        <a:lnSpc>
                          <a:spcPct val="160000"/>
                        </a:lnSpc>
                        <a:defRPr sz="1800"/>
                      </a:pPr>
                      <a:r>
                        <a:rPr sz="1100" b="1"/>
                        <a:t>recruiter</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100" b="1"/>
                      </a:pPr>
                      <a:r>
                        <a:t>recruiter는 모집공고를 올리는 member이다. </a:t>
                      </a:r>
                    </a:p>
                    <a:p>
                      <a:pPr algn="just">
                        <a:lnSpc>
                          <a:spcPct val="160000"/>
                        </a:lnSpc>
                        <a:defRPr sz="1100" b="1"/>
                      </a:pPr>
                      <a:r>
                        <a:t>recruiter는 모집공고 등록 및 수정 취소할 수 있으며, performer와 마찬가지로 등록하거나 모집 완료된 모집공고의 정보를 조회할 수 있다.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3"/>
                  </a:ext>
                </a:extLst>
              </a:tr>
              <a:tr h="154058">
                <a:tc>
                  <a:txBody>
                    <a:bodyPr/>
                    <a:lstStyle/>
                    <a:p>
                      <a:pPr algn="ctr">
                        <a:lnSpc>
                          <a:spcPct val="160000"/>
                        </a:lnSpc>
                        <a:defRPr sz="1800"/>
                      </a:pPr>
                      <a:r>
                        <a:rPr sz="1100" b="1"/>
                        <a:t>recommend management</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tc>
                  <a:txBody>
                    <a:bodyPr/>
                    <a:lstStyle/>
                    <a:p>
                      <a:pPr algn="just">
                        <a:lnSpc>
                          <a:spcPct val="160000"/>
                        </a:lnSpc>
                        <a:defRPr sz="1800"/>
                      </a:pPr>
                      <a:r>
                        <a:rPr sz="1100" b="1"/>
                        <a:t>추천을 해주는 system이다.</a:t>
                      </a:r>
                    </a:p>
                  </a:txBody>
                  <a:tcPr marL="18143" marR="18143" marT="18143" marB="18143" anchor="ctr" horzOverflow="overflow">
                    <a:lnL w="3556">
                      <a:solidFill>
                        <a:srgbClr val="000000"/>
                      </a:solidFill>
                    </a:lnL>
                    <a:lnR w="3556">
                      <a:solidFill>
                        <a:srgbClr val="000000"/>
                      </a:solidFill>
                    </a:lnR>
                    <a:lnT w="3556">
                      <a:solidFill>
                        <a:srgbClr val="000000"/>
                      </a:solidFill>
                    </a:lnT>
                    <a:lnB w="3556">
                      <a:solidFill>
                        <a:srgbClr val="000000"/>
                      </a:solidFill>
                    </a:lnB>
                    <a:no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그림 2" descr="그림 2"/>
          <p:cNvPicPr>
            <a:picLocks noChangeAspect="1"/>
          </p:cNvPicPr>
          <p:nvPr/>
        </p:nvPicPr>
        <p:blipFill>
          <a:blip r:embed="rId2">
            <a:extLst/>
          </a:blip>
          <a:stretch>
            <a:fillRect/>
          </a:stretch>
        </p:blipFill>
        <p:spPr>
          <a:xfrm>
            <a:off x="1" y="61886"/>
            <a:ext cx="12192001" cy="673422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4E0AE377-D288-49FD-9F1D-0E195A9E0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62"/>
            <a:ext cx="12160675" cy="6650368"/>
          </a:xfrm>
          <a:prstGeom prst="rect">
            <a:avLst/>
          </a:prstGeom>
        </p:spPr>
      </p:pic>
      <p:sp>
        <p:nvSpPr>
          <p:cNvPr id="5" name="TextBox 4">
            <a:extLst>
              <a:ext uri="{FF2B5EF4-FFF2-40B4-BE49-F238E27FC236}">
                <a16:creationId xmlns:a16="http://schemas.microsoft.com/office/drawing/2014/main" id="{CA8F9628-1EC8-409A-8A03-0B48C3E998DA}"/>
              </a:ext>
            </a:extLst>
          </p:cNvPr>
          <p:cNvSpPr txBox="1"/>
          <p:nvPr/>
        </p:nvSpPr>
        <p:spPr>
          <a:xfrm flipH="1">
            <a:off x="4206236" y="2598007"/>
            <a:ext cx="5852164"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sz="2400" dirty="0">
                <a:solidFill>
                  <a:srgbClr val="FF0000"/>
                </a:solidFill>
              </a:rPr>
              <a:t>←performer</a:t>
            </a:r>
            <a:r>
              <a:rPr lang="ko-KR" altLang="en-US" sz="2400" dirty="0">
                <a:solidFill>
                  <a:srgbClr val="FF0000"/>
                </a:solidFill>
              </a:rPr>
              <a:t>가 지원한 모집공고 리스트와 </a:t>
            </a:r>
            <a:r>
              <a:rPr lang="en-US" altLang="ko-KR" sz="2400" dirty="0">
                <a:solidFill>
                  <a:srgbClr val="FF0000"/>
                </a:solidFill>
              </a:rPr>
              <a:t>	</a:t>
            </a:r>
            <a:r>
              <a:rPr lang="ko-KR" altLang="en-US" sz="2400" dirty="0">
                <a:solidFill>
                  <a:srgbClr val="FF0000"/>
                </a:solidFill>
              </a:rPr>
              <a:t>모든 모집공고 리스트를 넘겨줌</a:t>
            </a:r>
            <a:endParaRPr kumimoji="0" lang="ko-KR" altLang="en-US" sz="2400" b="0" i="0" u="none" strike="noStrike" cap="none" spc="0" normalizeH="0" baseline="0" dirty="0">
              <a:ln>
                <a:noFill/>
              </a:ln>
              <a:solidFill>
                <a:srgbClr val="FF0000"/>
              </a:solidFill>
              <a:effectLst/>
              <a:uFillTx/>
              <a:sym typeface="Helvetica"/>
            </a:endParaRPr>
          </a:p>
        </p:txBody>
      </p:sp>
      <p:sp>
        <p:nvSpPr>
          <p:cNvPr id="6" name="TextBox 5">
            <a:extLst>
              <a:ext uri="{FF2B5EF4-FFF2-40B4-BE49-F238E27FC236}">
                <a16:creationId xmlns:a16="http://schemas.microsoft.com/office/drawing/2014/main" id="{C635EC2B-1CBB-4421-A920-4B3486680AEE}"/>
              </a:ext>
            </a:extLst>
          </p:cNvPr>
          <p:cNvSpPr txBox="1"/>
          <p:nvPr/>
        </p:nvSpPr>
        <p:spPr>
          <a:xfrm flipH="1">
            <a:off x="4481887" y="1245562"/>
            <a:ext cx="7678788" cy="830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sz="2400" dirty="0">
                <a:solidFill>
                  <a:srgbClr val="FF0000"/>
                </a:solidFill>
              </a:rPr>
              <a:t>performer</a:t>
            </a:r>
            <a:r>
              <a:rPr lang="ko-KR" altLang="en-US" sz="2400" dirty="0">
                <a:solidFill>
                  <a:srgbClr val="FF0000"/>
                </a:solidFill>
              </a:rPr>
              <a:t>가 지원한 모집공고와 유사한 모집공고를 전달</a:t>
            </a:r>
            <a:endParaRPr lang="en-US" altLang="ko-KR" sz="2400"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tabLst/>
            </a:pPr>
            <a:r>
              <a:rPr kumimoji="0" lang="ko-KR" altLang="ko-KR" sz="2400" b="0" i="0" u="none" strike="noStrike" cap="none" spc="0" normalizeH="0" baseline="0" dirty="0">
                <a:ln>
                  <a:noFill/>
                </a:ln>
                <a:solidFill>
                  <a:srgbClr val="FF0000"/>
                </a:solidFill>
                <a:effectLst/>
                <a:uFillTx/>
                <a:sym typeface="Helvetica"/>
              </a:rPr>
              <a:t>→</a:t>
            </a:r>
            <a:endParaRPr kumimoji="0" lang="ko-KR" altLang="en-US" sz="2400" b="0" i="0" u="none" strike="noStrike" cap="none" spc="0" normalizeH="0" baseline="0" dirty="0">
              <a:ln>
                <a:noFill/>
              </a:ln>
              <a:solidFill>
                <a:srgbClr val="FF0000"/>
              </a:solidFill>
              <a:effectLst/>
              <a:uFillTx/>
              <a:sym typeface="Helvetica"/>
            </a:endParaRPr>
          </a:p>
        </p:txBody>
      </p:sp>
      <p:sp>
        <p:nvSpPr>
          <p:cNvPr id="7" name="TextBox 6">
            <a:extLst>
              <a:ext uri="{FF2B5EF4-FFF2-40B4-BE49-F238E27FC236}">
                <a16:creationId xmlns:a16="http://schemas.microsoft.com/office/drawing/2014/main" id="{D06E86D5-6DB9-41F6-B452-DA368F084CA8}"/>
              </a:ext>
            </a:extLst>
          </p:cNvPr>
          <p:cNvSpPr txBox="1"/>
          <p:nvPr/>
        </p:nvSpPr>
        <p:spPr>
          <a:xfrm flipH="1">
            <a:off x="1123399" y="3692434"/>
            <a:ext cx="3840486"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sz="2400" dirty="0">
                <a:solidFill>
                  <a:srgbClr val="FF0000"/>
                </a:solidFill>
              </a:rPr>
              <a:t>↑performer</a:t>
            </a:r>
            <a:r>
              <a:rPr lang="ko-KR" altLang="en-US" sz="2400" dirty="0">
                <a:solidFill>
                  <a:srgbClr val="FF0000"/>
                </a:solidFill>
              </a:rPr>
              <a:t>의 아이디</a:t>
            </a:r>
            <a:endParaRPr kumimoji="0" lang="ko-KR" altLang="en-US" sz="2400" b="0" i="0" u="none" strike="noStrike" cap="none" spc="0" normalizeH="0" baseline="0" dirty="0">
              <a:ln>
                <a:noFill/>
              </a:ln>
              <a:solidFill>
                <a:srgbClr val="FF0000"/>
              </a:solidFill>
              <a:effectLst/>
              <a:uFillTx/>
              <a:sym typeface="Helvetica"/>
            </a:endParaRPr>
          </a:p>
        </p:txBody>
      </p:sp>
      <p:sp>
        <p:nvSpPr>
          <p:cNvPr id="9" name="TextBox 8">
            <a:extLst>
              <a:ext uri="{FF2B5EF4-FFF2-40B4-BE49-F238E27FC236}">
                <a16:creationId xmlns:a16="http://schemas.microsoft.com/office/drawing/2014/main" id="{881E0AAC-BD3A-4538-A4B1-B39DAAD765AB}"/>
              </a:ext>
            </a:extLst>
          </p:cNvPr>
          <p:cNvSpPr txBox="1"/>
          <p:nvPr/>
        </p:nvSpPr>
        <p:spPr>
          <a:xfrm flipH="1">
            <a:off x="5527758" y="4471904"/>
            <a:ext cx="5627921"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sz="2400" dirty="0">
                <a:solidFill>
                  <a:srgbClr val="FF0000"/>
                </a:solidFill>
              </a:rPr>
              <a:t>→</a:t>
            </a:r>
            <a:r>
              <a:rPr lang="ko-KR" altLang="en-US" sz="2400" dirty="0">
                <a:solidFill>
                  <a:srgbClr val="FF0000"/>
                </a:solidFill>
              </a:rPr>
              <a:t>사용자의 아이디</a:t>
            </a:r>
            <a:r>
              <a:rPr lang="en-US" altLang="ko-KR" sz="2400" dirty="0">
                <a:solidFill>
                  <a:srgbClr val="FF0000"/>
                </a:solidFill>
              </a:rPr>
              <a:t>, </a:t>
            </a:r>
            <a:r>
              <a:rPr lang="ko-KR" altLang="en-US" sz="2400" dirty="0">
                <a:solidFill>
                  <a:srgbClr val="FF0000"/>
                </a:solidFill>
              </a:rPr>
              <a:t>이름</a:t>
            </a:r>
            <a:r>
              <a:rPr lang="en-US" altLang="ko-KR" sz="2400" dirty="0">
                <a:solidFill>
                  <a:srgbClr val="FF0000"/>
                </a:solidFill>
              </a:rPr>
              <a:t>,</a:t>
            </a:r>
            <a:r>
              <a:rPr lang="ko-KR" altLang="en-US" sz="2400" dirty="0">
                <a:solidFill>
                  <a:srgbClr val="FF0000"/>
                </a:solidFill>
              </a:rPr>
              <a:t>역할 등의 정보</a:t>
            </a:r>
            <a:endParaRPr kumimoji="0" lang="ko-KR" altLang="en-US" sz="2400" b="0" i="0" u="none" strike="noStrike" cap="none" spc="0" normalizeH="0" baseline="0" dirty="0">
              <a:ln>
                <a:noFill/>
              </a:ln>
              <a:solidFill>
                <a:srgbClr val="FF0000"/>
              </a:solidFill>
              <a:effectLst/>
              <a:uFillTx/>
              <a:sym typeface="Helvetica"/>
            </a:endParaRPr>
          </a:p>
        </p:txBody>
      </p:sp>
    </p:spTree>
    <p:extLst>
      <p:ext uri="{BB962C8B-B14F-4D97-AF65-F5344CB8AC3E}">
        <p14:creationId xmlns:p14="http://schemas.microsoft.com/office/powerpoint/2010/main" val="1085957376"/>
      </p:ext>
    </p:extLst>
  </p:cSld>
  <p:clrMapOvr>
    <a:masterClrMapping/>
  </p:clrMapOvr>
  <p:transition spd="med"/>
</p:sld>
</file>

<file path=ppt/theme/theme1.xml><?xml version="1.0" encoding="utf-8"?>
<a:theme xmlns:a="http://schemas.openxmlformats.org/drawingml/2006/main" name="Office 테마">
  <a:themeElements>
    <a:clrScheme name="Office 테마">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테마">
      <a:majorFont>
        <a:latin typeface="맑은 고딕"/>
        <a:ea typeface="맑은 고딕"/>
        <a:cs typeface="맑은 고딕"/>
      </a:majorFont>
      <a:minorFont>
        <a:latin typeface="Helvetica"/>
        <a:ea typeface="Helvetica"/>
        <a:cs typeface="Helvetica"/>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테마">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테마">
      <a:majorFont>
        <a:latin typeface="맑은 고딕"/>
        <a:ea typeface="맑은 고딕"/>
        <a:cs typeface="맑은 고딕"/>
      </a:majorFont>
      <a:minorFont>
        <a:latin typeface="Helvetica"/>
        <a:ea typeface="Helvetica"/>
        <a:cs typeface="Helvetica"/>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208</TotalTime>
  <Words>3771</Words>
  <Application>Microsoft Office PowerPoint</Application>
  <PresentationFormat>와이드스크린</PresentationFormat>
  <Paragraphs>502</Paragraphs>
  <Slides>68</Slides>
  <Notes>2</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68</vt:i4>
      </vt:variant>
    </vt:vector>
  </HeadingPairs>
  <TitlesOfParts>
    <vt:vector size="77" baseType="lpstr">
      <vt:lpstr>맑은 고딕</vt:lpstr>
      <vt:lpstr>한컴바탕</vt:lpstr>
      <vt:lpstr>함초롬돋움</vt:lpstr>
      <vt:lpstr>함초롬바탕</vt:lpstr>
      <vt:lpstr>Arial</vt:lpstr>
      <vt:lpstr>Calibri</vt:lpstr>
      <vt:lpstr>Helvetica</vt:lpstr>
      <vt:lpstr>Office 테마</vt:lpstr>
      <vt:lpstr>1_Office 테마</vt:lpstr>
      <vt:lpstr>머신러닝을 활용한 연주자 매칭  웹서비스 개발</vt:lpstr>
      <vt:lpstr>프로젝트 일정표</vt:lpstr>
      <vt:lpstr>기능</vt:lpstr>
      <vt:lpstr>기능</vt:lpstr>
      <vt:lpstr>PowerPoint 프레젠테이션</vt:lpstr>
      <vt:lpstr>Requirement list </vt:lpstr>
      <vt:lpstr>Actor descriptions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역할 분담</vt:lpstr>
      <vt:lpstr>개발환경설정</vt:lpstr>
      <vt:lpstr>PowerPoint 프레젠테이션</vt:lpstr>
      <vt:lpstr>협업필터링</vt:lpstr>
      <vt:lpstr>머하웃</vt:lpstr>
      <vt:lpstr>프로젝트 구조</vt:lpstr>
      <vt:lpstr>PowerPoint 프레젠테이션</vt:lpstr>
      <vt:lpstr>PowerPoint 프레젠테이션</vt:lpstr>
      <vt:lpstr>PowerPoint 프레젠테이션</vt:lpstr>
      <vt:lpstr>PowerPoint 프레젠테이션</vt:lpstr>
      <vt:lpstr>PowerPoint 프레젠테이션</vt:lpstr>
      <vt:lpstr>/* SEQUENCE */ create sequence SEQ_INSTRUMENT start with 1 increment by 1 NOMAXVALUE minvalue 1 nocycle; create sequence SEQ_TAG start with 1 increment by 1 NOMAXVALUE minvalue 1 nocycle; create sequence SEQ_ACCOUNT start with 1 increment by 1 NOMAXVALUE minvalue 1 nocycle; create sequence SEQ_ACCOUNT_INSTRUMENT start with 1 increment by 1 NOMAXVALUE minvalue 1 nocycle; create sequence SEQ_ACCOUNT_TAG start with 1 increment by 1 NOMAXVALUE minvalue 1 nocycle; create sequence SEQ_CONCERT start with 1 increment by 1 NOMAXVALUE minvalue 1 nocycle; create sequence SEQ_CONCERT_TAG start with 1 increment by 1 NOMAXVALUE minvalue 1 nocycle; create sequence SEQ_COMMUNITY start with 1 increment by 1 NOMAXVALUE minvalue 1 nocycle; create sequence SEQ_COMMUNITY_COMMENT start with 1 increment by 1 NOMAXVALUE minvalue 1 nocycle;  create table instrument(     id number not null primary key,     name varchar2(200) not null);  create table tag(      id number not null primary key,      content varchar2(200));  /* account */ create table account(     id number not null primary key,     email varchar2(200) not null unique,     password varchar2(200) not null,     role varchar2(200) not null,     name varchar2(200) not null,     age number not null,     gender varchar2(200) not null,     description varchar2(200));  create table account_instrument(     id number not null primary key,     account_id number not null,     instrument_id number not null,     constraint ACNT_INST_FK_ACCOUNT_ID FOREIGN KEY(account_id) REFERENCES account(id),     constraint ACNT_INST_FK_INSTRUMENT_ID FOREIGN KEY(instrument_id) REFERENCES instrument(id));</vt:lpstr>
      <vt:lpstr> create table community_comment(     id number not null primary key,     writer_id number not null,     community_id number not null,     content varchar2(200),     timestamp number not null,     constraint CMNT_CMT_FK_ACCOUNT_ID FOREIGN KEY(writer_id) REFERENCES account(id),     constraint CMNT_CMT_FK_COMMUNITY_ID FOREIGN KEY(community_id) REFERENCES community(id) );  /* Add missing unique constraint */ ALTER TABLE account_instrument ADD CONSTRAINT u_acount_instrument UNIQUE (account_id, instrument_id); ALTER TABLE account_tag ADD CONSTRAINT u_acount_tag UNIQUE (account_id, tag_id); ALTER TABLE concert_tag ADD CONSTRAINT u_concert_tag UNIQUE (concert_id, tag_id);  /* Add concert_instrument table */  create table concert_instrument(     id number not null primary key,     concert_id number not null,     instrument_id number not null,     constraint CCRT_INST_FK_CONCERT_ID FOREIGN KEY(concert id) REFERENCES concert(id),     constraint CCRT_INST_FK_INSTRUMENT_ID FOREIGN KEY(instrument_id) FEFERENCES instrument(id),     constraint u_concert_instrument UNIQUE (concert_id, instrument_id) );  create sequence SEQ_CONCERT_INSTRUMENT start with 1 increment by 1 NOMAXVALUE minvalue 1 nocycle;</vt:lpstr>
      <vt:lpstr>PowerPoint 프레젠테이션</vt:lpstr>
      <vt:lpstr>Recommendations Item-to-Item Collaborative Filtering ( Amazon.com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머신러닝을 활용한 연주자 매칭  웹서비스 개발</dc:title>
  <cp:lastModifiedBy>a</cp:lastModifiedBy>
  <cp:revision>20</cp:revision>
  <dcterms:modified xsi:type="dcterms:W3CDTF">2019-10-07T08:43:55Z</dcterms:modified>
</cp:coreProperties>
</file>